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4"/>
  </p:sldMasterIdLst>
  <p:notesMasterIdLst>
    <p:notesMasterId r:id="rId32"/>
  </p:notesMasterIdLst>
  <p:sldIdLst>
    <p:sldId id="269" r:id="rId5"/>
    <p:sldId id="271" r:id="rId6"/>
    <p:sldId id="272" r:id="rId7"/>
    <p:sldId id="291" r:id="rId8"/>
    <p:sldId id="293" r:id="rId9"/>
    <p:sldId id="277" r:id="rId10"/>
    <p:sldId id="295" r:id="rId11"/>
    <p:sldId id="296" r:id="rId12"/>
    <p:sldId id="287" r:id="rId13"/>
    <p:sldId id="276" r:id="rId14"/>
    <p:sldId id="297" r:id="rId15"/>
    <p:sldId id="279" r:id="rId16"/>
    <p:sldId id="298" r:id="rId17"/>
    <p:sldId id="300" r:id="rId18"/>
    <p:sldId id="273" r:id="rId19"/>
    <p:sldId id="302" r:id="rId20"/>
    <p:sldId id="274" r:id="rId21"/>
    <p:sldId id="281" r:id="rId22"/>
    <p:sldId id="303" r:id="rId23"/>
    <p:sldId id="306" r:id="rId24"/>
    <p:sldId id="290" r:id="rId25"/>
    <p:sldId id="280" r:id="rId26"/>
    <p:sldId id="275" r:id="rId27"/>
    <p:sldId id="284" r:id="rId28"/>
    <p:sldId id="313" r:id="rId29"/>
    <p:sldId id="312" r:id="rId30"/>
    <p:sldId id="311" r:id="rId31"/>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Towers" initials="DT" lastIdx="22" clrIdx="0">
    <p:extLst>
      <p:ext uri="{19B8F6BF-5375-455C-9EA6-DF929625EA0E}">
        <p15:presenceInfo xmlns:p15="http://schemas.microsoft.com/office/powerpoint/2012/main" userId="S::david@quadridge.co.za::e047f728-c638-4129-849f-040190051f02" providerId="AD"/>
      </p:ext>
    </p:extLst>
  </p:cmAuthor>
  <p:cmAuthor id="2" name="Abdul Khaliq Ismail" initials="AKI" lastIdx="8" clrIdx="1">
    <p:extLst>
      <p:ext uri="{19B8F6BF-5375-455C-9EA6-DF929625EA0E}">
        <p15:presenceInfo xmlns:p15="http://schemas.microsoft.com/office/powerpoint/2012/main" userId="S::Abduli@SAHOMELOANS.COM::873d194b-1d93-44a9-91a8-3255cdcb52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B64A"/>
    <a:srgbClr val="486D97"/>
    <a:srgbClr val="0053A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4694" autoAdjust="0"/>
  </p:normalViewPr>
  <p:slideViewPr>
    <p:cSldViewPr snapToGrid="0" snapToObjects="1">
      <p:cViewPr varScale="1">
        <p:scale>
          <a:sx n="85" d="100"/>
          <a:sy n="85" d="100"/>
        </p:scale>
        <p:origin x="152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7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Securitisation as % total listed bonds</a:t>
            </a:r>
          </a:p>
        </c:rich>
      </c:tx>
      <c:overlay val="0"/>
      <c:spPr>
        <a:noFill/>
        <a:ln>
          <a:noFill/>
        </a:ln>
        <a:effectLst/>
      </c:spPr>
    </c:title>
    <c:autoTitleDeleted val="0"/>
    <c:plotArea>
      <c:layout/>
      <c:lineChart>
        <c:grouping val="standard"/>
        <c:varyColors val="0"/>
        <c:ser>
          <c:idx val="0"/>
          <c:order val="0"/>
          <c:spPr>
            <a:ln w="28575" cap="rnd">
              <a:solidFill>
                <a:schemeClr val="accent1"/>
              </a:solidFill>
              <a:round/>
            </a:ln>
            <a:effectLst/>
          </c:spPr>
          <c:marker>
            <c:symbol val="none"/>
          </c:marker>
          <c:cat>
            <c:strRef>
              <c:f>'Bond market snapshot'!$B$27:$BI$27</c:f>
              <c:strCache>
                <c:ptCount val="60"/>
                <c:pt idx="0">
                  <c:v>4Q02</c:v>
                </c:pt>
                <c:pt idx="1">
                  <c:v>2Q03</c:v>
                </c:pt>
                <c:pt idx="2">
                  <c:v>4Q03</c:v>
                </c:pt>
                <c:pt idx="3">
                  <c:v>2Q04</c:v>
                </c:pt>
                <c:pt idx="4">
                  <c:v>4Q04</c:v>
                </c:pt>
                <c:pt idx="5">
                  <c:v>2Q05</c:v>
                </c:pt>
                <c:pt idx="6">
                  <c:v>4Q05</c:v>
                </c:pt>
                <c:pt idx="7">
                  <c:v>2Q06</c:v>
                </c:pt>
                <c:pt idx="8">
                  <c:v>4Q06</c:v>
                </c:pt>
                <c:pt idx="9">
                  <c:v>2Q07</c:v>
                </c:pt>
                <c:pt idx="10">
                  <c:v>4Q07</c:v>
                </c:pt>
                <c:pt idx="11">
                  <c:v>1Q08</c:v>
                </c:pt>
                <c:pt idx="12">
                  <c:v>2Q08</c:v>
                </c:pt>
                <c:pt idx="13">
                  <c:v>3Q08</c:v>
                </c:pt>
                <c:pt idx="14">
                  <c:v>4Q08</c:v>
                </c:pt>
                <c:pt idx="15">
                  <c:v>1Q09</c:v>
                </c:pt>
                <c:pt idx="16">
                  <c:v>2Q09</c:v>
                </c:pt>
                <c:pt idx="17">
                  <c:v>3Q09</c:v>
                </c:pt>
                <c:pt idx="18">
                  <c:v>4Q09</c:v>
                </c:pt>
                <c:pt idx="19">
                  <c:v>1Q10</c:v>
                </c:pt>
                <c:pt idx="20">
                  <c:v>2Q10</c:v>
                </c:pt>
                <c:pt idx="21">
                  <c:v>3Q10</c:v>
                </c:pt>
                <c:pt idx="22">
                  <c:v>4Q10</c:v>
                </c:pt>
                <c:pt idx="23">
                  <c:v>1Q11</c:v>
                </c:pt>
                <c:pt idx="24">
                  <c:v>2Q11</c:v>
                </c:pt>
                <c:pt idx="25">
                  <c:v>3Q11</c:v>
                </c:pt>
                <c:pt idx="26">
                  <c:v>4Q11</c:v>
                </c:pt>
                <c:pt idx="27">
                  <c:v>1Q12</c:v>
                </c:pt>
                <c:pt idx="28">
                  <c:v>2Q12</c:v>
                </c:pt>
                <c:pt idx="29">
                  <c:v>3Q12</c:v>
                </c:pt>
                <c:pt idx="30">
                  <c:v>4Q12</c:v>
                </c:pt>
                <c:pt idx="31">
                  <c:v>1Q13</c:v>
                </c:pt>
                <c:pt idx="32">
                  <c:v>2Q13</c:v>
                </c:pt>
                <c:pt idx="33">
                  <c:v>3Q13</c:v>
                </c:pt>
                <c:pt idx="34">
                  <c:v>4Q13</c:v>
                </c:pt>
                <c:pt idx="35">
                  <c:v>1Q14</c:v>
                </c:pt>
                <c:pt idx="36">
                  <c:v>2Q14</c:v>
                </c:pt>
                <c:pt idx="37">
                  <c:v>3Q14</c:v>
                </c:pt>
                <c:pt idx="38">
                  <c:v>4Q14</c:v>
                </c:pt>
                <c:pt idx="39">
                  <c:v>1Q15</c:v>
                </c:pt>
                <c:pt idx="40">
                  <c:v>2Q15</c:v>
                </c:pt>
                <c:pt idx="41">
                  <c:v>3Q15</c:v>
                </c:pt>
                <c:pt idx="42">
                  <c:v>4Q15</c:v>
                </c:pt>
                <c:pt idx="43">
                  <c:v>1Q16</c:v>
                </c:pt>
                <c:pt idx="44">
                  <c:v>2Q16</c:v>
                </c:pt>
                <c:pt idx="45">
                  <c:v>3Q16</c:v>
                </c:pt>
                <c:pt idx="46">
                  <c:v>4Q16</c:v>
                </c:pt>
                <c:pt idx="47">
                  <c:v>1Q17</c:v>
                </c:pt>
                <c:pt idx="48">
                  <c:v>2Q17</c:v>
                </c:pt>
                <c:pt idx="49">
                  <c:v>3Q17</c:v>
                </c:pt>
                <c:pt idx="50">
                  <c:v>4Q17</c:v>
                </c:pt>
                <c:pt idx="51">
                  <c:v>1Q18</c:v>
                </c:pt>
                <c:pt idx="52">
                  <c:v>2Q18</c:v>
                </c:pt>
                <c:pt idx="53">
                  <c:v>3Q18</c:v>
                </c:pt>
                <c:pt idx="54">
                  <c:v>4Q18</c:v>
                </c:pt>
                <c:pt idx="55">
                  <c:v>1Q19</c:v>
                </c:pt>
                <c:pt idx="56">
                  <c:v>2Q19</c:v>
                </c:pt>
                <c:pt idx="57">
                  <c:v>3Q19</c:v>
                </c:pt>
                <c:pt idx="58">
                  <c:v>4Q19</c:v>
                </c:pt>
                <c:pt idx="59">
                  <c:v>1Q20</c:v>
                </c:pt>
              </c:strCache>
            </c:strRef>
          </c:cat>
          <c:val>
            <c:numRef>
              <c:f>'Bond market snapshot'!$B$28:$BI$28</c:f>
              <c:numCache>
                <c:formatCode>0.00%</c:formatCode>
                <c:ptCount val="60"/>
                <c:pt idx="0">
                  <c:v>1.5327979228915219E-2</c:v>
                </c:pt>
                <c:pt idx="1">
                  <c:v>1.7250276453806994E-2</c:v>
                </c:pt>
                <c:pt idx="2">
                  <c:v>3.7616466459738769E-2</c:v>
                </c:pt>
                <c:pt idx="3">
                  <c:v>4.5914440009340328E-2</c:v>
                </c:pt>
                <c:pt idx="4">
                  <c:v>5.1220183115673161E-2</c:v>
                </c:pt>
                <c:pt idx="5">
                  <c:v>7.159726768569645E-2</c:v>
                </c:pt>
                <c:pt idx="6">
                  <c:v>8.7623832657344261E-2</c:v>
                </c:pt>
                <c:pt idx="7">
                  <c:v>0.10741550855018048</c:v>
                </c:pt>
                <c:pt idx="8">
                  <c:v>0.14305063334243356</c:v>
                </c:pt>
                <c:pt idx="9">
                  <c:v>0.16947672216199608</c:v>
                </c:pt>
                <c:pt idx="10">
                  <c:v>0.19225121399873193</c:v>
                </c:pt>
                <c:pt idx="11">
                  <c:v>0.18944832558977107</c:v>
                </c:pt>
                <c:pt idx="12">
                  <c:v>0.18314537233478434</c:v>
                </c:pt>
                <c:pt idx="13">
                  <c:v>0.18041106743973354</c:v>
                </c:pt>
                <c:pt idx="14">
                  <c:v>0.16818707481648412</c:v>
                </c:pt>
                <c:pt idx="15">
                  <c:v>0.16215465082016925</c:v>
                </c:pt>
                <c:pt idx="16">
                  <c:v>0.15753250600443583</c:v>
                </c:pt>
                <c:pt idx="17">
                  <c:v>0.14661595906368793</c:v>
                </c:pt>
                <c:pt idx="18">
                  <c:v>0.13876906009250956</c:v>
                </c:pt>
                <c:pt idx="19">
                  <c:v>0.13036742015376768</c:v>
                </c:pt>
                <c:pt idx="20">
                  <c:v>0.12408815218194487</c:v>
                </c:pt>
                <c:pt idx="21">
                  <c:v>0.11052445325118018</c:v>
                </c:pt>
                <c:pt idx="22">
                  <c:v>0.11655236992058501</c:v>
                </c:pt>
                <c:pt idx="23">
                  <c:v>0.11001496908357322</c:v>
                </c:pt>
                <c:pt idx="24">
                  <c:v>0.11420213394146742</c:v>
                </c:pt>
                <c:pt idx="25">
                  <c:v>0.1181801927236328</c:v>
                </c:pt>
                <c:pt idx="26">
                  <c:v>0.12098673945510151</c:v>
                </c:pt>
                <c:pt idx="27">
                  <c:v>0.12659362668097937</c:v>
                </c:pt>
                <c:pt idx="28">
                  <c:v>0.12076220799346933</c:v>
                </c:pt>
                <c:pt idx="29">
                  <c:v>0.11590933222556263</c:v>
                </c:pt>
                <c:pt idx="30">
                  <c:v>0.11779112207609328</c:v>
                </c:pt>
                <c:pt idx="31">
                  <c:v>0.11504740494694519</c:v>
                </c:pt>
                <c:pt idx="32">
                  <c:v>0.11669285535259719</c:v>
                </c:pt>
                <c:pt idx="33">
                  <c:v>0.1091253281683929</c:v>
                </c:pt>
                <c:pt idx="34">
                  <c:v>0.10895514386519324</c:v>
                </c:pt>
                <c:pt idx="35">
                  <c:v>0.10679010802920551</c:v>
                </c:pt>
                <c:pt idx="36">
                  <c:v>0.1082592744852391</c:v>
                </c:pt>
                <c:pt idx="37">
                  <c:v>0.10038638183931746</c:v>
                </c:pt>
                <c:pt idx="38">
                  <c:v>9.7110639305262064E-2</c:v>
                </c:pt>
                <c:pt idx="39">
                  <c:v>9.3732112899349643E-2</c:v>
                </c:pt>
                <c:pt idx="40">
                  <c:v>0.10311456075341804</c:v>
                </c:pt>
                <c:pt idx="41">
                  <c:v>9.871069530494174E-2</c:v>
                </c:pt>
                <c:pt idx="42">
                  <c:v>9.5855896060992749E-2</c:v>
                </c:pt>
                <c:pt idx="43">
                  <c:v>9.5491425989282133E-2</c:v>
                </c:pt>
                <c:pt idx="44">
                  <c:v>9.7176022357139721E-2</c:v>
                </c:pt>
                <c:pt idx="45">
                  <c:v>9.3515254544994278E-2</c:v>
                </c:pt>
                <c:pt idx="46">
                  <c:v>8.8966190421234367E-2</c:v>
                </c:pt>
                <c:pt idx="47">
                  <c:v>8.7824850540408686E-2</c:v>
                </c:pt>
                <c:pt idx="48">
                  <c:v>8.9468433177376863E-2</c:v>
                </c:pt>
                <c:pt idx="49">
                  <c:v>8.5931384387107929E-2</c:v>
                </c:pt>
                <c:pt idx="50">
                  <c:v>8.506703852723177E-2</c:v>
                </c:pt>
                <c:pt idx="51">
                  <c:v>8.8468125941372336E-2</c:v>
                </c:pt>
                <c:pt idx="52">
                  <c:v>8.2828960155221218E-2</c:v>
                </c:pt>
                <c:pt idx="53">
                  <c:v>8.2665342806014092E-2</c:v>
                </c:pt>
                <c:pt idx="54">
                  <c:v>8.6723745753908538E-2</c:v>
                </c:pt>
                <c:pt idx="55">
                  <c:v>8.5942161891247898E-2</c:v>
                </c:pt>
                <c:pt idx="56">
                  <c:v>8.6968014683150324E-2</c:v>
                </c:pt>
                <c:pt idx="57">
                  <c:v>8.3454216863041566E-2</c:v>
                </c:pt>
                <c:pt idx="58">
                  <c:v>9.1421105309043044E-2</c:v>
                </c:pt>
                <c:pt idx="59">
                  <c:v>8.6959810303833082E-2</c:v>
                </c:pt>
              </c:numCache>
            </c:numRef>
          </c:val>
          <c:smooth val="0"/>
          <c:extLst>
            <c:ext xmlns:c16="http://schemas.microsoft.com/office/drawing/2014/chart" uri="{C3380CC4-5D6E-409C-BE32-E72D297353CC}">
              <c16:uniqueId val="{00000000-96B6-4791-882A-35B9EF68530D}"/>
            </c:ext>
          </c:extLst>
        </c:ser>
        <c:dLbls>
          <c:showLegendKey val="0"/>
          <c:showVal val="0"/>
          <c:showCatName val="0"/>
          <c:showSerName val="0"/>
          <c:showPercent val="0"/>
          <c:showBubbleSize val="0"/>
        </c:dLbls>
        <c:smooth val="0"/>
        <c:axId val="135496832"/>
        <c:axId val="135498368"/>
      </c:lineChart>
      <c:catAx>
        <c:axId val="135496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62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498368"/>
        <c:crosses val="autoZero"/>
        <c:auto val="1"/>
        <c:lblAlgn val="ctr"/>
        <c:lblOffset val="100"/>
        <c:noMultiLvlLbl val="0"/>
      </c:catAx>
      <c:valAx>
        <c:axId val="135498368"/>
        <c:scaling>
          <c:orientation val="minMax"/>
          <c:max val="0.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496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Outstanding Volume R’bn</a:t>
            </a:r>
          </a:p>
        </c:rich>
      </c:tx>
      <c:overlay val="0"/>
      <c:spPr>
        <a:noFill/>
        <a:ln>
          <a:noFill/>
        </a:ln>
        <a:effectLst/>
      </c:spPr>
    </c:title>
    <c:autoTitleDeleted val="0"/>
    <c:plotArea>
      <c:layout/>
      <c:lineChart>
        <c:grouping val="standard"/>
        <c:varyColors val="0"/>
        <c:ser>
          <c:idx val="0"/>
          <c:order val="0"/>
          <c:tx>
            <c:strRef>
              <c:f>'Bond market snapshot'!$A$104</c:f>
              <c:strCache>
                <c:ptCount val="1"/>
                <c:pt idx="0">
                  <c:v>ABCP</c:v>
                </c:pt>
              </c:strCache>
            </c:strRef>
          </c:tx>
          <c:spPr>
            <a:ln w="28575" cap="rnd">
              <a:solidFill>
                <a:schemeClr val="accent1"/>
              </a:solidFill>
              <a:round/>
            </a:ln>
            <a:effectLst/>
          </c:spPr>
          <c:marker>
            <c:symbol val="none"/>
          </c:marker>
          <c:cat>
            <c:strRef>
              <c:f>'Bond market snapshot'!$B$103:$BI$103</c:f>
              <c:strCache>
                <c:ptCount val="60"/>
                <c:pt idx="0">
                  <c:v>4Q02</c:v>
                </c:pt>
                <c:pt idx="1">
                  <c:v>2Q03</c:v>
                </c:pt>
                <c:pt idx="2">
                  <c:v>4Q03</c:v>
                </c:pt>
                <c:pt idx="3">
                  <c:v>2Q04</c:v>
                </c:pt>
                <c:pt idx="4">
                  <c:v>4Q04</c:v>
                </c:pt>
                <c:pt idx="5">
                  <c:v>2Q05</c:v>
                </c:pt>
                <c:pt idx="6">
                  <c:v>4Q05</c:v>
                </c:pt>
                <c:pt idx="7">
                  <c:v>2Q06</c:v>
                </c:pt>
                <c:pt idx="8">
                  <c:v>4Q06</c:v>
                </c:pt>
                <c:pt idx="9">
                  <c:v>2Q07</c:v>
                </c:pt>
                <c:pt idx="10">
                  <c:v>4Q07</c:v>
                </c:pt>
                <c:pt idx="11">
                  <c:v>1Q08</c:v>
                </c:pt>
                <c:pt idx="12">
                  <c:v>2Q08</c:v>
                </c:pt>
                <c:pt idx="13">
                  <c:v>3Q08</c:v>
                </c:pt>
                <c:pt idx="14">
                  <c:v>4Q08</c:v>
                </c:pt>
                <c:pt idx="15">
                  <c:v>1Q09</c:v>
                </c:pt>
                <c:pt idx="16">
                  <c:v>2Q09</c:v>
                </c:pt>
                <c:pt idx="17">
                  <c:v>3Q09</c:v>
                </c:pt>
                <c:pt idx="18">
                  <c:v>4Q09</c:v>
                </c:pt>
                <c:pt idx="19">
                  <c:v>1Q10</c:v>
                </c:pt>
                <c:pt idx="20">
                  <c:v>2Q10</c:v>
                </c:pt>
                <c:pt idx="21">
                  <c:v>3Q10</c:v>
                </c:pt>
                <c:pt idx="22">
                  <c:v>4Q10</c:v>
                </c:pt>
                <c:pt idx="23">
                  <c:v>1Q11</c:v>
                </c:pt>
                <c:pt idx="24">
                  <c:v>2Q11</c:v>
                </c:pt>
                <c:pt idx="25">
                  <c:v>3Q11</c:v>
                </c:pt>
                <c:pt idx="26">
                  <c:v>4Q11</c:v>
                </c:pt>
                <c:pt idx="27">
                  <c:v>1Q12</c:v>
                </c:pt>
                <c:pt idx="28">
                  <c:v>2Q12</c:v>
                </c:pt>
                <c:pt idx="29">
                  <c:v>3Q12</c:v>
                </c:pt>
                <c:pt idx="30">
                  <c:v>4Q12</c:v>
                </c:pt>
                <c:pt idx="31">
                  <c:v>1Q13</c:v>
                </c:pt>
                <c:pt idx="32">
                  <c:v>2Q13</c:v>
                </c:pt>
                <c:pt idx="33">
                  <c:v>3Q13</c:v>
                </c:pt>
                <c:pt idx="34">
                  <c:v>4Q13</c:v>
                </c:pt>
                <c:pt idx="35">
                  <c:v>1Q14</c:v>
                </c:pt>
                <c:pt idx="36">
                  <c:v>2Q14</c:v>
                </c:pt>
                <c:pt idx="37">
                  <c:v>3Q14</c:v>
                </c:pt>
                <c:pt idx="38">
                  <c:v>4Q14</c:v>
                </c:pt>
                <c:pt idx="39">
                  <c:v>1Q15</c:v>
                </c:pt>
                <c:pt idx="40">
                  <c:v>2Q15</c:v>
                </c:pt>
                <c:pt idx="41">
                  <c:v>3Q15</c:v>
                </c:pt>
                <c:pt idx="42">
                  <c:v>4Q15</c:v>
                </c:pt>
                <c:pt idx="43">
                  <c:v>1Q16</c:v>
                </c:pt>
                <c:pt idx="44">
                  <c:v>2Q16</c:v>
                </c:pt>
                <c:pt idx="45">
                  <c:v>3Q16</c:v>
                </c:pt>
                <c:pt idx="46">
                  <c:v>4Q16</c:v>
                </c:pt>
                <c:pt idx="47">
                  <c:v>1Q17</c:v>
                </c:pt>
                <c:pt idx="48">
                  <c:v>2Q17</c:v>
                </c:pt>
                <c:pt idx="49">
                  <c:v>3Q17</c:v>
                </c:pt>
                <c:pt idx="50">
                  <c:v>4Q17</c:v>
                </c:pt>
                <c:pt idx="51">
                  <c:v>1Q18</c:v>
                </c:pt>
                <c:pt idx="52">
                  <c:v>2Q18</c:v>
                </c:pt>
                <c:pt idx="53">
                  <c:v>3Q18</c:v>
                </c:pt>
                <c:pt idx="54">
                  <c:v>4Q18</c:v>
                </c:pt>
                <c:pt idx="55">
                  <c:v>1Q19</c:v>
                </c:pt>
                <c:pt idx="56">
                  <c:v>2Q19</c:v>
                </c:pt>
                <c:pt idx="57">
                  <c:v>3Q19</c:v>
                </c:pt>
                <c:pt idx="58">
                  <c:v>4Q19</c:v>
                </c:pt>
                <c:pt idx="59">
                  <c:v>1Q20</c:v>
                </c:pt>
              </c:strCache>
            </c:strRef>
          </c:cat>
          <c:val>
            <c:numRef>
              <c:f>'Bond market snapshot'!$B$104:$BI$104</c:f>
              <c:numCache>
                <c:formatCode>_-* #,##0.00_-;\-* #,##0.00_-;_-* "-"_-;_-@_-</c:formatCode>
                <c:ptCount val="60"/>
                <c:pt idx="0">
                  <c:v>0.363701</c:v>
                </c:pt>
                <c:pt idx="1">
                  <c:v>3.6572960000000001</c:v>
                </c:pt>
                <c:pt idx="2">
                  <c:v>7.7846900000000003</c:v>
                </c:pt>
                <c:pt idx="3">
                  <c:v>9.3946750000000012</c:v>
                </c:pt>
                <c:pt idx="4">
                  <c:v>14.419869</c:v>
                </c:pt>
                <c:pt idx="5">
                  <c:v>22.98776247715</c:v>
                </c:pt>
                <c:pt idx="6">
                  <c:v>29.274311999999995</c:v>
                </c:pt>
                <c:pt idx="7">
                  <c:v>32.305706000000001</c:v>
                </c:pt>
                <c:pt idx="8">
                  <c:v>43.229488000000003</c:v>
                </c:pt>
                <c:pt idx="9">
                  <c:v>52.116174000000001</c:v>
                </c:pt>
                <c:pt idx="10">
                  <c:v>49.928532000000011</c:v>
                </c:pt>
                <c:pt idx="11">
                  <c:v>56.482603189999999</c:v>
                </c:pt>
                <c:pt idx="12">
                  <c:v>58.858506962</c:v>
                </c:pt>
                <c:pt idx="13">
                  <c:v>50.940915171</c:v>
                </c:pt>
                <c:pt idx="14">
                  <c:v>48.581328449000004</c:v>
                </c:pt>
                <c:pt idx="15">
                  <c:v>43.669487448999995</c:v>
                </c:pt>
                <c:pt idx="16">
                  <c:v>40.345772563090001</c:v>
                </c:pt>
                <c:pt idx="17">
                  <c:v>33.413412481229997</c:v>
                </c:pt>
                <c:pt idx="18">
                  <c:v>30.454941170230001</c:v>
                </c:pt>
                <c:pt idx="19">
                  <c:v>24.50008992611</c:v>
                </c:pt>
                <c:pt idx="20">
                  <c:v>30.271478318420005</c:v>
                </c:pt>
                <c:pt idx="21">
                  <c:v>30.838557488999999</c:v>
                </c:pt>
                <c:pt idx="22">
                  <c:v>26.013897489000005</c:v>
                </c:pt>
                <c:pt idx="23">
                  <c:v>29.274657982000001</c:v>
                </c:pt>
                <c:pt idx="24">
                  <c:v>31.405683147999998</c:v>
                </c:pt>
                <c:pt idx="25">
                  <c:v>30.681480260000001</c:v>
                </c:pt>
                <c:pt idx="26">
                  <c:v>27.539199020520002</c:v>
                </c:pt>
                <c:pt idx="27">
                  <c:v>39.299207159659993</c:v>
                </c:pt>
                <c:pt idx="28">
                  <c:v>37.36652310294</c:v>
                </c:pt>
                <c:pt idx="29">
                  <c:v>36.065089380630006</c:v>
                </c:pt>
                <c:pt idx="30">
                  <c:v>32.453098502649993</c:v>
                </c:pt>
                <c:pt idx="31">
                  <c:v>29.040907938420002</c:v>
                </c:pt>
                <c:pt idx="32">
                  <c:v>30.715270421420001</c:v>
                </c:pt>
                <c:pt idx="33">
                  <c:v>30.056379688979991</c:v>
                </c:pt>
                <c:pt idx="34">
                  <c:v>27.792260575129994</c:v>
                </c:pt>
                <c:pt idx="35">
                  <c:v>24.803486345499994</c:v>
                </c:pt>
                <c:pt idx="36">
                  <c:v>20.31628463417</c:v>
                </c:pt>
                <c:pt idx="37">
                  <c:v>18.971706995949997</c:v>
                </c:pt>
                <c:pt idx="38">
                  <c:v>19.552038495949994</c:v>
                </c:pt>
                <c:pt idx="39">
                  <c:v>18.338430163190001</c:v>
                </c:pt>
                <c:pt idx="40">
                  <c:v>19.65413965211</c:v>
                </c:pt>
                <c:pt idx="41">
                  <c:v>25.141003213459999</c:v>
                </c:pt>
                <c:pt idx="42">
                  <c:v>22.9217589123</c:v>
                </c:pt>
                <c:pt idx="43">
                  <c:v>18.963683335859994</c:v>
                </c:pt>
                <c:pt idx="44">
                  <c:v>17.235172413000001</c:v>
                </c:pt>
                <c:pt idx="45">
                  <c:v>13.420172413</c:v>
                </c:pt>
                <c:pt idx="46">
                  <c:v>13.838976662999999</c:v>
                </c:pt>
                <c:pt idx="47">
                  <c:v>13.012976663</c:v>
                </c:pt>
                <c:pt idx="48">
                  <c:v>10.754</c:v>
                </c:pt>
                <c:pt idx="49">
                  <c:v>10.265000000000002</c:v>
                </c:pt>
                <c:pt idx="50">
                  <c:v>9.4370000000000012</c:v>
                </c:pt>
                <c:pt idx="51">
                  <c:v>7.9980000000000002</c:v>
                </c:pt>
                <c:pt idx="52">
                  <c:v>8.8830000000000027</c:v>
                </c:pt>
                <c:pt idx="53">
                  <c:v>9.4379999999999988</c:v>
                </c:pt>
                <c:pt idx="54">
                  <c:v>8.1319999999999997</c:v>
                </c:pt>
                <c:pt idx="55">
                  <c:v>6.9989999999999997</c:v>
                </c:pt>
                <c:pt idx="56">
                  <c:v>8.1690000000000005</c:v>
                </c:pt>
                <c:pt idx="57">
                  <c:v>8.677999999999999</c:v>
                </c:pt>
                <c:pt idx="58">
                  <c:v>7.6659999999999995</c:v>
                </c:pt>
                <c:pt idx="59">
                  <c:v>7.58</c:v>
                </c:pt>
              </c:numCache>
            </c:numRef>
          </c:val>
          <c:smooth val="0"/>
          <c:extLst>
            <c:ext xmlns:c16="http://schemas.microsoft.com/office/drawing/2014/chart" uri="{C3380CC4-5D6E-409C-BE32-E72D297353CC}">
              <c16:uniqueId val="{00000000-2395-457E-B1BD-9BE31B155246}"/>
            </c:ext>
          </c:extLst>
        </c:ser>
        <c:ser>
          <c:idx val="1"/>
          <c:order val="1"/>
          <c:tx>
            <c:strRef>
              <c:f>'Bond market snapshot'!$A$105</c:f>
              <c:strCache>
                <c:ptCount val="1"/>
                <c:pt idx="0">
                  <c:v>Credit Linked Notes</c:v>
                </c:pt>
              </c:strCache>
            </c:strRef>
          </c:tx>
          <c:spPr>
            <a:ln w="28575" cap="rnd">
              <a:solidFill>
                <a:schemeClr val="accent2"/>
              </a:solidFill>
              <a:round/>
            </a:ln>
            <a:effectLst/>
          </c:spPr>
          <c:marker>
            <c:symbol val="none"/>
          </c:marker>
          <c:cat>
            <c:strRef>
              <c:f>'Bond market snapshot'!$B$103:$BI$103</c:f>
              <c:strCache>
                <c:ptCount val="60"/>
                <c:pt idx="0">
                  <c:v>4Q02</c:v>
                </c:pt>
                <c:pt idx="1">
                  <c:v>2Q03</c:v>
                </c:pt>
                <c:pt idx="2">
                  <c:v>4Q03</c:v>
                </c:pt>
                <c:pt idx="3">
                  <c:v>2Q04</c:v>
                </c:pt>
                <c:pt idx="4">
                  <c:v>4Q04</c:v>
                </c:pt>
                <c:pt idx="5">
                  <c:v>2Q05</c:v>
                </c:pt>
                <c:pt idx="6">
                  <c:v>4Q05</c:v>
                </c:pt>
                <c:pt idx="7">
                  <c:v>2Q06</c:v>
                </c:pt>
                <c:pt idx="8">
                  <c:v>4Q06</c:v>
                </c:pt>
                <c:pt idx="9">
                  <c:v>2Q07</c:v>
                </c:pt>
                <c:pt idx="10">
                  <c:v>4Q07</c:v>
                </c:pt>
                <c:pt idx="11">
                  <c:v>1Q08</c:v>
                </c:pt>
                <c:pt idx="12">
                  <c:v>2Q08</c:v>
                </c:pt>
                <c:pt idx="13">
                  <c:v>3Q08</c:v>
                </c:pt>
                <c:pt idx="14">
                  <c:v>4Q08</c:v>
                </c:pt>
                <c:pt idx="15">
                  <c:v>1Q09</c:v>
                </c:pt>
                <c:pt idx="16">
                  <c:v>2Q09</c:v>
                </c:pt>
                <c:pt idx="17">
                  <c:v>3Q09</c:v>
                </c:pt>
                <c:pt idx="18">
                  <c:v>4Q09</c:v>
                </c:pt>
                <c:pt idx="19">
                  <c:v>1Q10</c:v>
                </c:pt>
                <c:pt idx="20">
                  <c:v>2Q10</c:v>
                </c:pt>
                <c:pt idx="21">
                  <c:v>3Q10</c:v>
                </c:pt>
                <c:pt idx="22">
                  <c:v>4Q10</c:v>
                </c:pt>
                <c:pt idx="23">
                  <c:v>1Q11</c:v>
                </c:pt>
                <c:pt idx="24">
                  <c:v>2Q11</c:v>
                </c:pt>
                <c:pt idx="25">
                  <c:v>3Q11</c:v>
                </c:pt>
                <c:pt idx="26">
                  <c:v>4Q11</c:v>
                </c:pt>
                <c:pt idx="27">
                  <c:v>1Q12</c:v>
                </c:pt>
                <c:pt idx="28">
                  <c:v>2Q12</c:v>
                </c:pt>
                <c:pt idx="29">
                  <c:v>3Q12</c:v>
                </c:pt>
                <c:pt idx="30">
                  <c:v>4Q12</c:v>
                </c:pt>
                <c:pt idx="31">
                  <c:v>1Q13</c:v>
                </c:pt>
                <c:pt idx="32">
                  <c:v>2Q13</c:v>
                </c:pt>
                <c:pt idx="33">
                  <c:v>3Q13</c:v>
                </c:pt>
                <c:pt idx="34">
                  <c:v>4Q13</c:v>
                </c:pt>
                <c:pt idx="35">
                  <c:v>1Q14</c:v>
                </c:pt>
                <c:pt idx="36">
                  <c:v>2Q14</c:v>
                </c:pt>
                <c:pt idx="37">
                  <c:v>3Q14</c:v>
                </c:pt>
                <c:pt idx="38">
                  <c:v>4Q14</c:v>
                </c:pt>
                <c:pt idx="39">
                  <c:v>1Q15</c:v>
                </c:pt>
                <c:pt idx="40">
                  <c:v>2Q15</c:v>
                </c:pt>
                <c:pt idx="41">
                  <c:v>3Q15</c:v>
                </c:pt>
                <c:pt idx="42">
                  <c:v>4Q15</c:v>
                </c:pt>
                <c:pt idx="43">
                  <c:v>1Q16</c:v>
                </c:pt>
                <c:pt idx="44">
                  <c:v>2Q16</c:v>
                </c:pt>
                <c:pt idx="45">
                  <c:v>3Q16</c:v>
                </c:pt>
                <c:pt idx="46">
                  <c:v>4Q16</c:v>
                </c:pt>
                <c:pt idx="47">
                  <c:v>1Q17</c:v>
                </c:pt>
                <c:pt idx="48">
                  <c:v>2Q17</c:v>
                </c:pt>
                <c:pt idx="49">
                  <c:v>3Q17</c:v>
                </c:pt>
                <c:pt idx="50">
                  <c:v>4Q17</c:v>
                </c:pt>
                <c:pt idx="51">
                  <c:v>1Q18</c:v>
                </c:pt>
                <c:pt idx="52">
                  <c:v>2Q18</c:v>
                </c:pt>
                <c:pt idx="53">
                  <c:v>3Q18</c:v>
                </c:pt>
                <c:pt idx="54">
                  <c:v>4Q18</c:v>
                </c:pt>
                <c:pt idx="55">
                  <c:v>1Q19</c:v>
                </c:pt>
                <c:pt idx="56">
                  <c:v>2Q19</c:v>
                </c:pt>
                <c:pt idx="57">
                  <c:v>3Q19</c:v>
                </c:pt>
                <c:pt idx="58">
                  <c:v>4Q19</c:v>
                </c:pt>
                <c:pt idx="59">
                  <c:v>1Q20</c:v>
                </c:pt>
              </c:strCache>
            </c:strRef>
          </c:cat>
          <c:val>
            <c:numRef>
              <c:f>'Bond market snapshot'!$B$105:$BI$105</c:f>
              <c:numCache>
                <c:formatCode>_-* #,##0.00_-;\-* #,##0.00_-;_-* "-"_-;_-@_-</c:formatCode>
                <c:ptCount val="60"/>
                <c:pt idx="0">
                  <c:v>1.252</c:v>
                </c:pt>
                <c:pt idx="1">
                  <c:v>1.7398669579999995</c:v>
                </c:pt>
                <c:pt idx="2">
                  <c:v>3.2678669580000004</c:v>
                </c:pt>
                <c:pt idx="3">
                  <c:v>3.4070769580000002</c:v>
                </c:pt>
                <c:pt idx="4">
                  <c:v>2.9830769580000003</c:v>
                </c:pt>
                <c:pt idx="5">
                  <c:v>0.94471751402999993</c:v>
                </c:pt>
                <c:pt idx="6">
                  <c:v>1.3235919647100001</c:v>
                </c:pt>
                <c:pt idx="7">
                  <c:v>5.6009844667099973</c:v>
                </c:pt>
                <c:pt idx="8">
                  <c:v>6.5134844667099996</c:v>
                </c:pt>
                <c:pt idx="9">
                  <c:v>7.3854844667099986</c:v>
                </c:pt>
                <c:pt idx="10">
                  <c:v>13.818484466710002</c:v>
                </c:pt>
                <c:pt idx="11">
                  <c:v>15.069134466710002</c:v>
                </c:pt>
                <c:pt idx="12">
                  <c:v>18.572767508710001</c:v>
                </c:pt>
                <c:pt idx="13">
                  <c:v>20.520893058030001</c:v>
                </c:pt>
                <c:pt idx="14">
                  <c:v>21.708893058030004</c:v>
                </c:pt>
                <c:pt idx="15">
                  <c:v>23.116893058030005</c:v>
                </c:pt>
                <c:pt idx="16">
                  <c:v>24.34954737903</c:v>
                </c:pt>
                <c:pt idx="17">
                  <c:v>25.519547379029998</c:v>
                </c:pt>
                <c:pt idx="18">
                  <c:v>24.750547379029999</c:v>
                </c:pt>
                <c:pt idx="19">
                  <c:v>24.530697379030002</c:v>
                </c:pt>
                <c:pt idx="20">
                  <c:v>25.869040452990003</c:v>
                </c:pt>
                <c:pt idx="21">
                  <c:v>24.830665102080005</c:v>
                </c:pt>
                <c:pt idx="22">
                  <c:v>26.049113588079997</c:v>
                </c:pt>
                <c:pt idx="23">
                  <c:v>28.871487088080006</c:v>
                </c:pt>
                <c:pt idx="24">
                  <c:v>29.184536187080003</c:v>
                </c:pt>
                <c:pt idx="25">
                  <c:v>29.960694720080003</c:v>
                </c:pt>
                <c:pt idx="26">
                  <c:v>32.395487399080004</c:v>
                </c:pt>
                <c:pt idx="27">
                  <c:v>37.150273056080003</c:v>
                </c:pt>
                <c:pt idx="28">
                  <c:v>38.602609354090006</c:v>
                </c:pt>
                <c:pt idx="29">
                  <c:v>35.827010867090003</c:v>
                </c:pt>
                <c:pt idx="30">
                  <c:v>38.729464771119993</c:v>
                </c:pt>
                <c:pt idx="31">
                  <c:v>40.570809828120005</c:v>
                </c:pt>
                <c:pt idx="32">
                  <c:v>38.128716313090017</c:v>
                </c:pt>
                <c:pt idx="33">
                  <c:v>39.108165943090007</c:v>
                </c:pt>
                <c:pt idx="34">
                  <c:v>38.695026943090014</c:v>
                </c:pt>
                <c:pt idx="35">
                  <c:v>40.330049761089995</c:v>
                </c:pt>
                <c:pt idx="36">
                  <c:v>43.101605746090009</c:v>
                </c:pt>
                <c:pt idx="37">
                  <c:v>42.995460240090011</c:v>
                </c:pt>
                <c:pt idx="38">
                  <c:v>44.268254575370001</c:v>
                </c:pt>
                <c:pt idx="39">
                  <c:v>44.401108575369996</c:v>
                </c:pt>
                <c:pt idx="40">
                  <c:v>44.893391908700011</c:v>
                </c:pt>
                <c:pt idx="41">
                  <c:v>45.738547509410004</c:v>
                </c:pt>
                <c:pt idx="42">
                  <c:v>46.685042438960011</c:v>
                </c:pt>
                <c:pt idx="43">
                  <c:v>46.764638939960008</c:v>
                </c:pt>
                <c:pt idx="44">
                  <c:v>45.380870046780004</c:v>
                </c:pt>
                <c:pt idx="45">
                  <c:v>44.062713208730017</c:v>
                </c:pt>
                <c:pt idx="46">
                  <c:v>42.113177719730004</c:v>
                </c:pt>
                <c:pt idx="47">
                  <c:v>41.773677719729996</c:v>
                </c:pt>
                <c:pt idx="48">
                  <c:v>43.491419119730004</c:v>
                </c:pt>
                <c:pt idx="49">
                  <c:v>38.638011773780001</c:v>
                </c:pt>
                <c:pt idx="50">
                  <c:v>37.038653373780001</c:v>
                </c:pt>
                <c:pt idx="51">
                  <c:v>35.883685934780004</c:v>
                </c:pt>
                <c:pt idx="52">
                  <c:v>36.350353403779998</c:v>
                </c:pt>
                <c:pt idx="53">
                  <c:v>35.610181784780004</c:v>
                </c:pt>
                <c:pt idx="54">
                  <c:v>36.394564166159995</c:v>
                </c:pt>
                <c:pt idx="55">
                  <c:v>38.924879330160003</c:v>
                </c:pt>
                <c:pt idx="56">
                  <c:v>39.659934792160001</c:v>
                </c:pt>
                <c:pt idx="57">
                  <c:v>41.822803860150003</c:v>
                </c:pt>
                <c:pt idx="58">
                  <c:v>46.864922279669997</c:v>
                </c:pt>
                <c:pt idx="59">
                  <c:v>48.071776679449997</c:v>
                </c:pt>
              </c:numCache>
            </c:numRef>
          </c:val>
          <c:smooth val="0"/>
          <c:extLst>
            <c:ext xmlns:c16="http://schemas.microsoft.com/office/drawing/2014/chart" uri="{C3380CC4-5D6E-409C-BE32-E72D297353CC}">
              <c16:uniqueId val="{00000001-2395-457E-B1BD-9BE31B155246}"/>
            </c:ext>
          </c:extLst>
        </c:ser>
        <c:ser>
          <c:idx val="2"/>
          <c:order val="2"/>
          <c:tx>
            <c:strRef>
              <c:f>'Bond market snapshot'!$A$106</c:f>
              <c:strCache>
                <c:ptCount val="1"/>
                <c:pt idx="0">
                  <c:v>Structured Finance</c:v>
                </c:pt>
              </c:strCache>
            </c:strRef>
          </c:tx>
          <c:spPr>
            <a:ln w="28575" cap="rnd">
              <a:solidFill>
                <a:schemeClr val="accent3"/>
              </a:solidFill>
              <a:round/>
            </a:ln>
            <a:effectLst/>
          </c:spPr>
          <c:marker>
            <c:symbol val="none"/>
          </c:marker>
          <c:cat>
            <c:strRef>
              <c:f>'Bond market snapshot'!$B$103:$BI$103</c:f>
              <c:strCache>
                <c:ptCount val="60"/>
                <c:pt idx="0">
                  <c:v>4Q02</c:v>
                </c:pt>
                <c:pt idx="1">
                  <c:v>2Q03</c:v>
                </c:pt>
                <c:pt idx="2">
                  <c:v>4Q03</c:v>
                </c:pt>
                <c:pt idx="3">
                  <c:v>2Q04</c:v>
                </c:pt>
                <c:pt idx="4">
                  <c:v>4Q04</c:v>
                </c:pt>
                <c:pt idx="5">
                  <c:v>2Q05</c:v>
                </c:pt>
                <c:pt idx="6">
                  <c:v>4Q05</c:v>
                </c:pt>
                <c:pt idx="7">
                  <c:v>2Q06</c:v>
                </c:pt>
                <c:pt idx="8">
                  <c:v>4Q06</c:v>
                </c:pt>
                <c:pt idx="9">
                  <c:v>2Q07</c:v>
                </c:pt>
                <c:pt idx="10">
                  <c:v>4Q07</c:v>
                </c:pt>
                <c:pt idx="11">
                  <c:v>1Q08</c:v>
                </c:pt>
                <c:pt idx="12">
                  <c:v>2Q08</c:v>
                </c:pt>
                <c:pt idx="13">
                  <c:v>3Q08</c:v>
                </c:pt>
                <c:pt idx="14">
                  <c:v>4Q08</c:v>
                </c:pt>
                <c:pt idx="15">
                  <c:v>1Q09</c:v>
                </c:pt>
                <c:pt idx="16">
                  <c:v>2Q09</c:v>
                </c:pt>
                <c:pt idx="17">
                  <c:v>3Q09</c:v>
                </c:pt>
                <c:pt idx="18">
                  <c:v>4Q09</c:v>
                </c:pt>
                <c:pt idx="19">
                  <c:v>1Q10</c:v>
                </c:pt>
                <c:pt idx="20">
                  <c:v>2Q10</c:v>
                </c:pt>
                <c:pt idx="21">
                  <c:v>3Q10</c:v>
                </c:pt>
                <c:pt idx="22">
                  <c:v>4Q10</c:v>
                </c:pt>
                <c:pt idx="23">
                  <c:v>1Q11</c:v>
                </c:pt>
                <c:pt idx="24">
                  <c:v>2Q11</c:v>
                </c:pt>
                <c:pt idx="25">
                  <c:v>3Q11</c:v>
                </c:pt>
                <c:pt idx="26">
                  <c:v>4Q11</c:v>
                </c:pt>
                <c:pt idx="27">
                  <c:v>1Q12</c:v>
                </c:pt>
                <c:pt idx="28">
                  <c:v>2Q12</c:v>
                </c:pt>
                <c:pt idx="29">
                  <c:v>3Q12</c:v>
                </c:pt>
                <c:pt idx="30">
                  <c:v>4Q12</c:v>
                </c:pt>
                <c:pt idx="31">
                  <c:v>1Q13</c:v>
                </c:pt>
                <c:pt idx="32">
                  <c:v>2Q13</c:v>
                </c:pt>
                <c:pt idx="33">
                  <c:v>3Q13</c:v>
                </c:pt>
                <c:pt idx="34">
                  <c:v>4Q13</c:v>
                </c:pt>
                <c:pt idx="35">
                  <c:v>1Q14</c:v>
                </c:pt>
                <c:pt idx="36">
                  <c:v>2Q14</c:v>
                </c:pt>
                <c:pt idx="37">
                  <c:v>3Q14</c:v>
                </c:pt>
                <c:pt idx="38">
                  <c:v>4Q14</c:v>
                </c:pt>
                <c:pt idx="39">
                  <c:v>1Q15</c:v>
                </c:pt>
                <c:pt idx="40">
                  <c:v>2Q15</c:v>
                </c:pt>
                <c:pt idx="41">
                  <c:v>3Q15</c:v>
                </c:pt>
                <c:pt idx="42">
                  <c:v>4Q15</c:v>
                </c:pt>
                <c:pt idx="43">
                  <c:v>1Q16</c:v>
                </c:pt>
                <c:pt idx="44">
                  <c:v>2Q16</c:v>
                </c:pt>
                <c:pt idx="45">
                  <c:v>3Q16</c:v>
                </c:pt>
                <c:pt idx="46">
                  <c:v>4Q16</c:v>
                </c:pt>
                <c:pt idx="47">
                  <c:v>1Q17</c:v>
                </c:pt>
                <c:pt idx="48">
                  <c:v>2Q17</c:v>
                </c:pt>
                <c:pt idx="49">
                  <c:v>3Q17</c:v>
                </c:pt>
                <c:pt idx="50">
                  <c:v>4Q17</c:v>
                </c:pt>
                <c:pt idx="51">
                  <c:v>1Q18</c:v>
                </c:pt>
                <c:pt idx="52">
                  <c:v>2Q18</c:v>
                </c:pt>
                <c:pt idx="53">
                  <c:v>3Q18</c:v>
                </c:pt>
                <c:pt idx="54">
                  <c:v>4Q18</c:v>
                </c:pt>
                <c:pt idx="55">
                  <c:v>1Q19</c:v>
                </c:pt>
                <c:pt idx="56">
                  <c:v>2Q19</c:v>
                </c:pt>
                <c:pt idx="57">
                  <c:v>3Q19</c:v>
                </c:pt>
                <c:pt idx="58">
                  <c:v>4Q19</c:v>
                </c:pt>
                <c:pt idx="59">
                  <c:v>1Q20</c:v>
                </c:pt>
              </c:strCache>
            </c:strRef>
          </c:cat>
          <c:val>
            <c:numRef>
              <c:f>'Bond market snapshot'!$B$106:$BI$106</c:f>
              <c:numCache>
                <c:formatCode>_-* #,##0.00_-;\-* #,##0.00_-;_-* "-"_-;_-@_-</c:formatCode>
                <c:ptCount val="60"/>
                <c:pt idx="0">
                  <c:v>1.9864200000000001</c:v>
                </c:pt>
                <c:pt idx="1">
                  <c:v>2.0274200000000002</c:v>
                </c:pt>
                <c:pt idx="2">
                  <c:v>2.0274200000000002</c:v>
                </c:pt>
                <c:pt idx="3">
                  <c:v>2.908186138</c:v>
                </c:pt>
                <c:pt idx="4">
                  <c:v>2.5274200000000002</c:v>
                </c:pt>
                <c:pt idx="5">
                  <c:v>0</c:v>
                </c:pt>
                <c:pt idx="6">
                  <c:v>2.59097</c:v>
                </c:pt>
                <c:pt idx="7">
                  <c:v>4.1916700000000002</c:v>
                </c:pt>
                <c:pt idx="8">
                  <c:v>7.586472036</c:v>
                </c:pt>
                <c:pt idx="9">
                  <c:v>8.6786953540000003</c:v>
                </c:pt>
                <c:pt idx="10">
                  <c:v>10.667857995470001</c:v>
                </c:pt>
                <c:pt idx="11">
                  <c:v>1.606165689</c:v>
                </c:pt>
                <c:pt idx="12">
                  <c:v>1.8360818332300002</c:v>
                </c:pt>
                <c:pt idx="13">
                  <c:v>1.8229</c:v>
                </c:pt>
                <c:pt idx="14">
                  <c:v>0.65550000000000008</c:v>
                </c:pt>
                <c:pt idx="15">
                  <c:v>0.68149999999999999</c:v>
                </c:pt>
                <c:pt idx="16">
                  <c:v>0.5767500000000001</c:v>
                </c:pt>
                <c:pt idx="17">
                  <c:v>1.28125</c:v>
                </c:pt>
                <c:pt idx="18">
                  <c:v>1.9500000000000002</c:v>
                </c:pt>
                <c:pt idx="19">
                  <c:v>1.9500000000000002</c:v>
                </c:pt>
                <c:pt idx="20">
                  <c:v>2.3306999999999998</c:v>
                </c:pt>
                <c:pt idx="21">
                  <c:v>4.9832175330000004</c:v>
                </c:pt>
                <c:pt idx="22">
                  <c:v>9.2439809750099986</c:v>
                </c:pt>
                <c:pt idx="23">
                  <c:v>9.617554353280001</c:v>
                </c:pt>
                <c:pt idx="24">
                  <c:v>9.5425543532800017</c:v>
                </c:pt>
                <c:pt idx="25">
                  <c:v>9.9271145122800011</c:v>
                </c:pt>
                <c:pt idx="26">
                  <c:v>9.5240050907400011</c:v>
                </c:pt>
                <c:pt idx="27">
                  <c:v>7.3660050907400008</c:v>
                </c:pt>
                <c:pt idx="28">
                  <c:v>8.5773320907400006</c:v>
                </c:pt>
                <c:pt idx="29">
                  <c:v>8.5513320907400008</c:v>
                </c:pt>
                <c:pt idx="30">
                  <c:v>14.186585200740002</c:v>
                </c:pt>
                <c:pt idx="31">
                  <c:v>15.12609610747</c:v>
                </c:pt>
                <c:pt idx="32">
                  <c:v>14.610101717969998</c:v>
                </c:pt>
                <c:pt idx="33">
                  <c:v>15.637668986239998</c:v>
                </c:pt>
                <c:pt idx="34">
                  <c:v>15.266631213240002</c:v>
                </c:pt>
                <c:pt idx="35">
                  <c:v>17.299477393239993</c:v>
                </c:pt>
                <c:pt idx="36">
                  <c:v>19.194505673239995</c:v>
                </c:pt>
                <c:pt idx="37">
                  <c:v>21.53863767323999</c:v>
                </c:pt>
                <c:pt idx="38">
                  <c:v>22.064736830239987</c:v>
                </c:pt>
                <c:pt idx="39">
                  <c:v>24.091641395650001</c:v>
                </c:pt>
                <c:pt idx="40">
                  <c:v>26.367382956650001</c:v>
                </c:pt>
                <c:pt idx="41">
                  <c:v>28.631695424130005</c:v>
                </c:pt>
                <c:pt idx="42">
                  <c:v>34.464754986180012</c:v>
                </c:pt>
                <c:pt idx="43">
                  <c:v>35.756613426760005</c:v>
                </c:pt>
                <c:pt idx="44">
                  <c:v>37.303436197180005</c:v>
                </c:pt>
                <c:pt idx="45">
                  <c:v>39.017030227639999</c:v>
                </c:pt>
                <c:pt idx="46">
                  <c:v>38.467672133639994</c:v>
                </c:pt>
                <c:pt idx="47">
                  <c:v>38.505740133640003</c:v>
                </c:pt>
                <c:pt idx="48">
                  <c:v>69.666490335899965</c:v>
                </c:pt>
                <c:pt idx="49">
                  <c:v>68.765896371899984</c:v>
                </c:pt>
                <c:pt idx="50">
                  <c:v>71.193703321899989</c:v>
                </c:pt>
                <c:pt idx="51">
                  <c:v>67.917010261900032</c:v>
                </c:pt>
                <c:pt idx="52">
                  <c:v>66.623819019899969</c:v>
                </c:pt>
                <c:pt idx="53">
                  <c:v>72.035391766899963</c:v>
                </c:pt>
                <c:pt idx="54">
                  <c:v>71.193518196569997</c:v>
                </c:pt>
                <c:pt idx="55">
                  <c:v>70.126192978569989</c:v>
                </c:pt>
                <c:pt idx="56">
                  <c:v>71.919624375570038</c:v>
                </c:pt>
                <c:pt idx="57">
                  <c:v>80.657739071779986</c:v>
                </c:pt>
                <c:pt idx="58">
                  <c:v>90.769213367570003</c:v>
                </c:pt>
                <c:pt idx="59">
                  <c:v>76.347251514610022</c:v>
                </c:pt>
              </c:numCache>
            </c:numRef>
          </c:val>
          <c:smooth val="0"/>
          <c:extLst>
            <c:ext xmlns:c16="http://schemas.microsoft.com/office/drawing/2014/chart" uri="{C3380CC4-5D6E-409C-BE32-E72D297353CC}">
              <c16:uniqueId val="{00000002-2395-457E-B1BD-9BE31B155246}"/>
            </c:ext>
          </c:extLst>
        </c:ser>
        <c:ser>
          <c:idx val="3"/>
          <c:order val="3"/>
          <c:tx>
            <c:strRef>
              <c:f>'Bond market snapshot'!$A$107</c:f>
              <c:strCache>
                <c:ptCount val="1"/>
                <c:pt idx="0">
                  <c:v>Securitisation Transactions</c:v>
                </c:pt>
              </c:strCache>
            </c:strRef>
          </c:tx>
          <c:spPr>
            <a:ln w="28575" cap="rnd">
              <a:solidFill>
                <a:schemeClr val="accent4"/>
              </a:solidFill>
              <a:round/>
            </a:ln>
            <a:effectLst/>
          </c:spPr>
          <c:marker>
            <c:symbol val="none"/>
          </c:marker>
          <c:cat>
            <c:strRef>
              <c:f>'Bond market snapshot'!$B$103:$BI$103</c:f>
              <c:strCache>
                <c:ptCount val="60"/>
                <c:pt idx="0">
                  <c:v>4Q02</c:v>
                </c:pt>
                <c:pt idx="1">
                  <c:v>2Q03</c:v>
                </c:pt>
                <c:pt idx="2">
                  <c:v>4Q03</c:v>
                </c:pt>
                <c:pt idx="3">
                  <c:v>2Q04</c:v>
                </c:pt>
                <c:pt idx="4">
                  <c:v>4Q04</c:v>
                </c:pt>
                <c:pt idx="5">
                  <c:v>2Q05</c:v>
                </c:pt>
                <c:pt idx="6">
                  <c:v>4Q05</c:v>
                </c:pt>
                <c:pt idx="7">
                  <c:v>2Q06</c:v>
                </c:pt>
                <c:pt idx="8">
                  <c:v>4Q06</c:v>
                </c:pt>
                <c:pt idx="9">
                  <c:v>2Q07</c:v>
                </c:pt>
                <c:pt idx="10">
                  <c:v>4Q07</c:v>
                </c:pt>
                <c:pt idx="11">
                  <c:v>1Q08</c:v>
                </c:pt>
                <c:pt idx="12">
                  <c:v>2Q08</c:v>
                </c:pt>
                <c:pt idx="13">
                  <c:v>3Q08</c:v>
                </c:pt>
                <c:pt idx="14">
                  <c:v>4Q08</c:v>
                </c:pt>
                <c:pt idx="15">
                  <c:v>1Q09</c:v>
                </c:pt>
                <c:pt idx="16">
                  <c:v>2Q09</c:v>
                </c:pt>
                <c:pt idx="17">
                  <c:v>3Q09</c:v>
                </c:pt>
                <c:pt idx="18">
                  <c:v>4Q09</c:v>
                </c:pt>
                <c:pt idx="19">
                  <c:v>1Q10</c:v>
                </c:pt>
                <c:pt idx="20">
                  <c:v>2Q10</c:v>
                </c:pt>
                <c:pt idx="21">
                  <c:v>3Q10</c:v>
                </c:pt>
                <c:pt idx="22">
                  <c:v>4Q10</c:v>
                </c:pt>
                <c:pt idx="23">
                  <c:v>1Q11</c:v>
                </c:pt>
                <c:pt idx="24">
                  <c:v>2Q11</c:v>
                </c:pt>
                <c:pt idx="25">
                  <c:v>3Q11</c:v>
                </c:pt>
                <c:pt idx="26">
                  <c:v>4Q11</c:v>
                </c:pt>
                <c:pt idx="27">
                  <c:v>1Q12</c:v>
                </c:pt>
                <c:pt idx="28">
                  <c:v>2Q12</c:v>
                </c:pt>
                <c:pt idx="29">
                  <c:v>3Q12</c:v>
                </c:pt>
                <c:pt idx="30">
                  <c:v>4Q12</c:v>
                </c:pt>
                <c:pt idx="31">
                  <c:v>1Q13</c:v>
                </c:pt>
                <c:pt idx="32">
                  <c:v>2Q13</c:v>
                </c:pt>
                <c:pt idx="33">
                  <c:v>3Q13</c:v>
                </c:pt>
                <c:pt idx="34">
                  <c:v>4Q13</c:v>
                </c:pt>
                <c:pt idx="35">
                  <c:v>1Q14</c:v>
                </c:pt>
                <c:pt idx="36">
                  <c:v>2Q14</c:v>
                </c:pt>
                <c:pt idx="37">
                  <c:v>3Q14</c:v>
                </c:pt>
                <c:pt idx="38">
                  <c:v>4Q14</c:v>
                </c:pt>
                <c:pt idx="39">
                  <c:v>1Q15</c:v>
                </c:pt>
                <c:pt idx="40">
                  <c:v>2Q15</c:v>
                </c:pt>
                <c:pt idx="41">
                  <c:v>3Q15</c:v>
                </c:pt>
                <c:pt idx="42">
                  <c:v>4Q15</c:v>
                </c:pt>
                <c:pt idx="43">
                  <c:v>1Q16</c:v>
                </c:pt>
                <c:pt idx="44">
                  <c:v>2Q16</c:v>
                </c:pt>
                <c:pt idx="45">
                  <c:v>3Q16</c:v>
                </c:pt>
                <c:pt idx="46">
                  <c:v>4Q16</c:v>
                </c:pt>
                <c:pt idx="47">
                  <c:v>1Q17</c:v>
                </c:pt>
                <c:pt idx="48">
                  <c:v>2Q17</c:v>
                </c:pt>
                <c:pt idx="49">
                  <c:v>3Q17</c:v>
                </c:pt>
                <c:pt idx="50">
                  <c:v>4Q17</c:v>
                </c:pt>
                <c:pt idx="51">
                  <c:v>1Q18</c:v>
                </c:pt>
                <c:pt idx="52">
                  <c:v>2Q18</c:v>
                </c:pt>
                <c:pt idx="53">
                  <c:v>3Q18</c:v>
                </c:pt>
                <c:pt idx="54">
                  <c:v>4Q18</c:v>
                </c:pt>
                <c:pt idx="55">
                  <c:v>1Q19</c:v>
                </c:pt>
                <c:pt idx="56">
                  <c:v>2Q19</c:v>
                </c:pt>
                <c:pt idx="57">
                  <c:v>3Q19</c:v>
                </c:pt>
                <c:pt idx="58">
                  <c:v>4Q19</c:v>
                </c:pt>
                <c:pt idx="59">
                  <c:v>1Q20</c:v>
                </c:pt>
              </c:strCache>
            </c:strRef>
          </c:cat>
          <c:val>
            <c:numRef>
              <c:f>'Bond market snapshot'!$B$107:$BI$107</c:f>
              <c:numCache>
                <c:formatCode>_-* #,##0.00_-;\-* #,##0.00_-;_-* "-"_-;_-@_-</c:formatCode>
                <c:ptCount val="60"/>
                <c:pt idx="0">
                  <c:v>6.744110695249999</c:v>
                </c:pt>
                <c:pt idx="1">
                  <c:v>7.5898963712500001</c:v>
                </c:pt>
                <c:pt idx="2">
                  <c:v>16.550754015250003</c:v>
                </c:pt>
                <c:pt idx="3">
                  <c:v>20.201754015250003</c:v>
                </c:pt>
                <c:pt idx="4">
                  <c:v>22.536211695239999</c:v>
                </c:pt>
                <c:pt idx="5">
                  <c:v>31.501862805169996</c:v>
                </c:pt>
                <c:pt idx="6">
                  <c:v>38.553342104510001</c:v>
                </c:pt>
                <c:pt idx="7">
                  <c:v>47.261421041230001</c:v>
                </c:pt>
                <c:pt idx="8">
                  <c:v>62.940410596789995</c:v>
                </c:pt>
                <c:pt idx="9">
                  <c:v>74.567544583600025</c:v>
                </c:pt>
                <c:pt idx="10">
                  <c:v>84.588023583549983</c:v>
                </c:pt>
                <c:pt idx="11">
                  <c:v>83.354789286049993</c:v>
                </c:pt>
                <c:pt idx="12">
                  <c:v>80.58157216304997</c:v>
                </c:pt>
                <c:pt idx="13">
                  <c:v>79.378513716049966</c:v>
                </c:pt>
                <c:pt idx="14">
                  <c:v>74.000116592859968</c:v>
                </c:pt>
                <c:pt idx="15">
                  <c:v>71.345928810879997</c:v>
                </c:pt>
                <c:pt idx="16">
                  <c:v>69.312245451760006</c:v>
                </c:pt>
                <c:pt idx="17">
                  <c:v>64.509107355159983</c:v>
                </c:pt>
                <c:pt idx="18">
                  <c:v>61.056574279159996</c:v>
                </c:pt>
                <c:pt idx="19">
                  <c:v>57.35996242169999</c:v>
                </c:pt>
                <c:pt idx="20">
                  <c:v>54.597166513990004</c:v>
                </c:pt>
                <c:pt idx="21">
                  <c:v>48.629316110490016</c:v>
                </c:pt>
                <c:pt idx="22">
                  <c:v>51.281520727490005</c:v>
                </c:pt>
                <c:pt idx="23">
                  <c:v>48.405149730010002</c:v>
                </c:pt>
                <c:pt idx="24">
                  <c:v>50.247447588009997</c:v>
                </c:pt>
                <c:pt idx="25">
                  <c:v>51.997741503369994</c:v>
                </c:pt>
                <c:pt idx="26">
                  <c:v>53.232585415000003</c:v>
                </c:pt>
                <c:pt idx="27">
                  <c:v>55.699542575000002</c:v>
                </c:pt>
                <c:pt idx="28">
                  <c:v>53.133794504000001</c:v>
                </c:pt>
                <c:pt idx="29">
                  <c:v>50.998592539000008</c:v>
                </c:pt>
                <c:pt idx="30">
                  <c:v>51.826555499260003</c:v>
                </c:pt>
                <c:pt idx="31">
                  <c:v>50.619355792170019</c:v>
                </c:pt>
                <c:pt idx="32">
                  <c:v>51.343332483000005</c:v>
                </c:pt>
                <c:pt idx="33">
                  <c:v>48.013719345000013</c:v>
                </c:pt>
                <c:pt idx="34">
                  <c:v>47.938840473999996</c:v>
                </c:pt>
                <c:pt idx="35">
                  <c:v>46.986252979</c:v>
                </c:pt>
                <c:pt idx="36">
                  <c:v>47.632667034060006</c:v>
                </c:pt>
                <c:pt idx="37">
                  <c:v>44.168697080619992</c:v>
                </c:pt>
                <c:pt idx="38">
                  <c:v>42.727413143000007</c:v>
                </c:pt>
                <c:pt idx="39">
                  <c:v>41.240905644000009</c:v>
                </c:pt>
                <c:pt idx="40">
                  <c:v>45.369060175999998</c:v>
                </c:pt>
                <c:pt idx="41">
                  <c:v>43.431416888000001</c:v>
                </c:pt>
                <c:pt idx="42">
                  <c:v>42.175342501000003</c:v>
                </c:pt>
                <c:pt idx="43">
                  <c:v>42.014980428999998</c:v>
                </c:pt>
                <c:pt idx="44">
                  <c:v>42.756180832000005</c:v>
                </c:pt>
                <c:pt idx="45">
                  <c:v>41.145490800000005</c:v>
                </c:pt>
                <c:pt idx="46">
                  <c:v>39.143961991000005</c:v>
                </c:pt>
                <c:pt idx="47">
                  <c:v>38.641787348000001</c:v>
                </c:pt>
                <c:pt idx="48">
                  <c:v>39.364942245000002</c:v>
                </c:pt>
                <c:pt idx="49">
                  <c:v>37.808686966999993</c:v>
                </c:pt>
                <c:pt idx="50">
                  <c:v>37.428386076000002</c:v>
                </c:pt>
                <c:pt idx="51">
                  <c:v>38.924820124</c:v>
                </c:pt>
                <c:pt idx="52">
                  <c:v>36.443660818999994</c:v>
                </c:pt>
                <c:pt idx="53">
                  <c:v>36.371671321999997</c:v>
                </c:pt>
                <c:pt idx="54">
                  <c:v>38.157315621080002</c:v>
                </c:pt>
                <c:pt idx="55">
                  <c:v>37.81342892808</c:v>
                </c:pt>
                <c:pt idx="56">
                  <c:v>38.264790760080011</c:v>
                </c:pt>
                <c:pt idx="57">
                  <c:v>36.718765605320002</c:v>
                </c:pt>
                <c:pt idx="58">
                  <c:v>40.22409248332</c:v>
                </c:pt>
                <c:pt idx="59">
                  <c:v>38.26118094032001</c:v>
                </c:pt>
              </c:numCache>
            </c:numRef>
          </c:val>
          <c:smooth val="0"/>
          <c:extLst>
            <c:ext xmlns:c16="http://schemas.microsoft.com/office/drawing/2014/chart" uri="{C3380CC4-5D6E-409C-BE32-E72D297353CC}">
              <c16:uniqueId val="{00000003-2395-457E-B1BD-9BE31B155246}"/>
            </c:ext>
          </c:extLst>
        </c:ser>
        <c:dLbls>
          <c:showLegendKey val="0"/>
          <c:showVal val="0"/>
          <c:showCatName val="0"/>
          <c:showSerName val="0"/>
          <c:showPercent val="0"/>
          <c:showBubbleSize val="0"/>
        </c:dLbls>
        <c:smooth val="0"/>
        <c:axId val="134938624"/>
        <c:axId val="134940160"/>
      </c:lineChart>
      <c:catAx>
        <c:axId val="134938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38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940160"/>
        <c:crosses val="autoZero"/>
        <c:auto val="1"/>
        <c:lblAlgn val="ctr"/>
        <c:lblOffset val="100"/>
        <c:noMultiLvlLbl val="0"/>
      </c:catAx>
      <c:valAx>
        <c:axId val="1349401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938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dirty="0"/>
              <a:t>Net issuance</a:t>
            </a:r>
            <a:r>
              <a:rPr lang="en-ZA" baseline="0" dirty="0"/>
              <a:t> R’bn</a:t>
            </a:r>
            <a:endParaRPr lang="en-ZA" dirty="0"/>
          </a:p>
        </c:rich>
      </c:tx>
      <c:overlay val="0"/>
      <c:spPr>
        <a:noFill/>
        <a:ln>
          <a:noFill/>
        </a:ln>
        <a:effectLst/>
      </c:spPr>
    </c:title>
    <c:autoTitleDeleted val="0"/>
    <c:plotArea>
      <c:layout/>
      <c:lineChart>
        <c:grouping val="standard"/>
        <c:varyColors val="0"/>
        <c:ser>
          <c:idx val="0"/>
          <c:order val="0"/>
          <c:tx>
            <c:strRef>
              <c:f>'Bond market snapshot'!$A$110</c:f>
              <c:strCache>
                <c:ptCount val="1"/>
                <c:pt idx="0">
                  <c:v>ABCP</c:v>
                </c:pt>
              </c:strCache>
            </c:strRef>
          </c:tx>
          <c:spPr>
            <a:ln w="28575" cap="rnd">
              <a:solidFill>
                <a:schemeClr val="accent1"/>
              </a:solidFill>
              <a:round/>
            </a:ln>
            <a:effectLst/>
          </c:spPr>
          <c:marker>
            <c:symbol val="none"/>
          </c:marker>
          <c:cat>
            <c:strRef>
              <c:f>'Bond market snapshot'!$B$109:$BH$109</c:f>
              <c:strCache>
                <c:ptCount val="59"/>
                <c:pt idx="0">
                  <c:v>2Q03</c:v>
                </c:pt>
                <c:pt idx="1">
                  <c:v>4Q03</c:v>
                </c:pt>
                <c:pt idx="2">
                  <c:v>2Q04</c:v>
                </c:pt>
                <c:pt idx="3">
                  <c:v>4Q04</c:v>
                </c:pt>
                <c:pt idx="4">
                  <c:v>2Q05</c:v>
                </c:pt>
                <c:pt idx="5">
                  <c:v>4Q05</c:v>
                </c:pt>
                <c:pt idx="6">
                  <c:v>2Q06</c:v>
                </c:pt>
                <c:pt idx="7">
                  <c:v>4Q06</c:v>
                </c:pt>
                <c:pt idx="8">
                  <c:v>2Q07</c:v>
                </c:pt>
                <c:pt idx="9">
                  <c:v>4Q07</c:v>
                </c:pt>
                <c:pt idx="10">
                  <c:v>1Q08</c:v>
                </c:pt>
                <c:pt idx="11">
                  <c:v>2Q08</c:v>
                </c:pt>
                <c:pt idx="12">
                  <c:v>3Q08</c:v>
                </c:pt>
                <c:pt idx="13">
                  <c:v>4Q08</c:v>
                </c:pt>
                <c:pt idx="14">
                  <c:v>1Q09</c:v>
                </c:pt>
                <c:pt idx="15">
                  <c:v>2Q09</c:v>
                </c:pt>
                <c:pt idx="16">
                  <c:v>3Q09</c:v>
                </c:pt>
                <c:pt idx="17">
                  <c:v>4Q09</c:v>
                </c:pt>
                <c:pt idx="18">
                  <c:v>1Q10</c:v>
                </c:pt>
                <c:pt idx="19">
                  <c:v>2Q10</c:v>
                </c:pt>
                <c:pt idx="20">
                  <c:v>3Q10</c:v>
                </c:pt>
                <c:pt idx="21">
                  <c:v>4Q10</c:v>
                </c:pt>
                <c:pt idx="22">
                  <c:v>1Q11</c:v>
                </c:pt>
                <c:pt idx="23">
                  <c:v>2Q11</c:v>
                </c:pt>
                <c:pt idx="24">
                  <c:v>3Q11</c:v>
                </c:pt>
                <c:pt idx="25">
                  <c:v>4Q11</c:v>
                </c:pt>
                <c:pt idx="26">
                  <c:v>1Q12</c:v>
                </c:pt>
                <c:pt idx="27">
                  <c:v>2Q12</c:v>
                </c:pt>
                <c:pt idx="28">
                  <c:v>3Q12</c:v>
                </c:pt>
                <c:pt idx="29">
                  <c:v>4Q12</c:v>
                </c:pt>
                <c:pt idx="30">
                  <c:v>1Q13</c:v>
                </c:pt>
                <c:pt idx="31">
                  <c:v>2Q13</c:v>
                </c:pt>
                <c:pt idx="32">
                  <c:v>3Q13</c:v>
                </c:pt>
                <c:pt idx="33">
                  <c:v>4Q13</c:v>
                </c:pt>
                <c:pt idx="34">
                  <c:v>1Q14</c:v>
                </c:pt>
                <c:pt idx="35">
                  <c:v>2Q14</c:v>
                </c:pt>
                <c:pt idx="36">
                  <c:v>3Q14</c:v>
                </c:pt>
                <c:pt idx="37">
                  <c:v>4Q14</c:v>
                </c:pt>
                <c:pt idx="38">
                  <c:v>1Q15</c:v>
                </c:pt>
                <c:pt idx="39">
                  <c:v>2Q15</c:v>
                </c:pt>
                <c:pt idx="40">
                  <c:v>3Q15</c:v>
                </c:pt>
                <c:pt idx="41">
                  <c:v>4Q15</c:v>
                </c:pt>
                <c:pt idx="42">
                  <c:v>1Q16</c:v>
                </c:pt>
                <c:pt idx="43">
                  <c:v>2Q16</c:v>
                </c:pt>
                <c:pt idx="44">
                  <c:v>3Q16</c:v>
                </c:pt>
                <c:pt idx="45">
                  <c:v>4Q16</c:v>
                </c:pt>
                <c:pt idx="46">
                  <c:v>1Q17</c:v>
                </c:pt>
                <c:pt idx="47">
                  <c:v>2Q17</c:v>
                </c:pt>
                <c:pt idx="48">
                  <c:v>3Q17</c:v>
                </c:pt>
                <c:pt idx="49">
                  <c:v>4Q17</c:v>
                </c:pt>
                <c:pt idx="50">
                  <c:v>1Q18</c:v>
                </c:pt>
                <c:pt idx="51">
                  <c:v>2Q18</c:v>
                </c:pt>
                <c:pt idx="52">
                  <c:v>3Q18</c:v>
                </c:pt>
                <c:pt idx="53">
                  <c:v>4Q18</c:v>
                </c:pt>
                <c:pt idx="54">
                  <c:v>1Q19</c:v>
                </c:pt>
                <c:pt idx="55">
                  <c:v>2Q19</c:v>
                </c:pt>
                <c:pt idx="56">
                  <c:v>3Q19</c:v>
                </c:pt>
                <c:pt idx="57">
                  <c:v>4Q19</c:v>
                </c:pt>
                <c:pt idx="58">
                  <c:v>1Q20</c:v>
                </c:pt>
              </c:strCache>
            </c:strRef>
          </c:cat>
          <c:val>
            <c:numRef>
              <c:f>'Bond market snapshot'!$B$110:$BH$110</c:f>
              <c:numCache>
                <c:formatCode>_(* #,##0.00_);_(* \(#,##0.00\);_(* "-"??_);_(@_)</c:formatCode>
                <c:ptCount val="59"/>
                <c:pt idx="0">
                  <c:v>3.2935950000000007</c:v>
                </c:pt>
                <c:pt idx="1">
                  <c:v>4.1273939999999998</c:v>
                </c:pt>
                <c:pt idx="2">
                  <c:v>1.6099849999999989</c:v>
                </c:pt>
                <c:pt idx="3">
                  <c:v>5.0251939999999999</c:v>
                </c:pt>
                <c:pt idx="4">
                  <c:v>8.567893477150001</c:v>
                </c:pt>
                <c:pt idx="5">
                  <c:v>6.2865495228499952</c:v>
                </c:pt>
                <c:pt idx="6">
                  <c:v>3.0313940000000028</c:v>
                </c:pt>
                <c:pt idx="7">
                  <c:v>10.923782000000005</c:v>
                </c:pt>
                <c:pt idx="8">
                  <c:v>8.886686000000001</c:v>
                </c:pt>
                <c:pt idx="9">
                  <c:v>-2.1876420000000039</c:v>
                </c:pt>
                <c:pt idx="10">
                  <c:v>6.5540711900000019</c:v>
                </c:pt>
                <c:pt idx="11">
                  <c:v>2.3759037720000009</c:v>
                </c:pt>
                <c:pt idx="12">
                  <c:v>-7.9175917909999995</c:v>
                </c:pt>
                <c:pt idx="13">
                  <c:v>-2.3595867220000031</c:v>
                </c:pt>
                <c:pt idx="14">
                  <c:v>-4.9118409999999963</c:v>
                </c:pt>
                <c:pt idx="15">
                  <c:v>-3.3237148859100079</c:v>
                </c:pt>
                <c:pt idx="16">
                  <c:v>-6.932360081859998</c:v>
                </c:pt>
                <c:pt idx="17">
                  <c:v>-2.9584713109999972</c:v>
                </c:pt>
                <c:pt idx="18">
                  <c:v>-5.9548512441199994</c:v>
                </c:pt>
                <c:pt idx="19">
                  <c:v>5.7713883923100022</c:v>
                </c:pt>
                <c:pt idx="20">
                  <c:v>0.5670791705799979</c:v>
                </c:pt>
                <c:pt idx="21">
                  <c:v>-4.8246599999999971</c:v>
                </c:pt>
                <c:pt idx="22">
                  <c:v>3.2607604929999998</c:v>
                </c:pt>
                <c:pt idx="23">
                  <c:v>2.1310251660000001</c:v>
                </c:pt>
                <c:pt idx="24">
                  <c:v>-0.72420288800000066</c:v>
                </c:pt>
                <c:pt idx="25">
                  <c:v>-3.142281239479999</c:v>
                </c:pt>
                <c:pt idx="26">
                  <c:v>11.760008139139993</c:v>
                </c:pt>
                <c:pt idx="27">
                  <c:v>-1.9326840567199994</c:v>
                </c:pt>
                <c:pt idx="28">
                  <c:v>-1.3014337223099939</c:v>
                </c:pt>
                <c:pt idx="29">
                  <c:v>-3.611990877979999</c:v>
                </c:pt>
                <c:pt idx="30">
                  <c:v>-3.4121905642299986</c:v>
                </c:pt>
                <c:pt idx="31">
                  <c:v>1.6743624829999995</c:v>
                </c:pt>
                <c:pt idx="32">
                  <c:v>-0.65889073244000362</c:v>
                </c:pt>
                <c:pt idx="33">
                  <c:v>-2.2641191138499974</c:v>
                </c:pt>
                <c:pt idx="34">
                  <c:v>-2.9887742296300037</c:v>
                </c:pt>
                <c:pt idx="35">
                  <c:v>-4.4872017113299982</c:v>
                </c:pt>
                <c:pt idx="36">
                  <c:v>-1.3445776382199988</c:v>
                </c:pt>
                <c:pt idx="37">
                  <c:v>0.58033149999999611</c:v>
                </c:pt>
                <c:pt idx="38">
                  <c:v>-1.2136083327599958</c:v>
                </c:pt>
                <c:pt idx="39">
                  <c:v>1.3157094889199994</c:v>
                </c:pt>
                <c:pt idx="40">
                  <c:v>5.486863561349999</c:v>
                </c:pt>
                <c:pt idx="41">
                  <c:v>-2.2192443011599998</c:v>
                </c:pt>
                <c:pt idx="42">
                  <c:v>-3.9580755764399989</c:v>
                </c:pt>
                <c:pt idx="43">
                  <c:v>-1.7285109228600002</c:v>
                </c:pt>
                <c:pt idx="44">
                  <c:v>-3.8150000000000008</c:v>
                </c:pt>
                <c:pt idx="45">
                  <c:v>0.41880425000000088</c:v>
                </c:pt>
                <c:pt idx="46">
                  <c:v>-0.82600000000000062</c:v>
                </c:pt>
                <c:pt idx="47">
                  <c:v>-2.2589766630000003</c:v>
                </c:pt>
                <c:pt idx="48">
                  <c:v>-0.4889999999999991</c:v>
                </c:pt>
                <c:pt idx="49">
                  <c:v>-0.82800000000000129</c:v>
                </c:pt>
                <c:pt idx="50">
                  <c:v>-1.4389999999999989</c:v>
                </c:pt>
                <c:pt idx="51">
                  <c:v>0.8849999999999989</c:v>
                </c:pt>
                <c:pt idx="52">
                  <c:v>0.5550000000000016</c:v>
                </c:pt>
                <c:pt idx="53">
                  <c:v>-1.3060000000000009</c:v>
                </c:pt>
                <c:pt idx="54">
                  <c:v>-1.133</c:v>
                </c:pt>
                <c:pt idx="55">
                  <c:v>1.170000000000001</c:v>
                </c:pt>
                <c:pt idx="56">
                  <c:v>0.50900000000000034</c:v>
                </c:pt>
                <c:pt idx="57">
                  <c:v>-1.0120000000000005</c:v>
                </c:pt>
                <c:pt idx="58">
                  <c:v>-8.6000000000000285E-2</c:v>
                </c:pt>
              </c:numCache>
            </c:numRef>
          </c:val>
          <c:smooth val="0"/>
          <c:extLst>
            <c:ext xmlns:c16="http://schemas.microsoft.com/office/drawing/2014/chart" uri="{C3380CC4-5D6E-409C-BE32-E72D297353CC}">
              <c16:uniqueId val="{00000000-BAAA-4002-B9A8-B46A5851D3D1}"/>
            </c:ext>
          </c:extLst>
        </c:ser>
        <c:ser>
          <c:idx val="3"/>
          <c:order val="3"/>
          <c:tx>
            <c:strRef>
              <c:f>'Bond market snapshot'!$A$113</c:f>
              <c:strCache>
                <c:ptCount val="1"/>
                <c:pt idx="0">
                  <c:v>Securitisation</c:v>
                </c:pt>
              </c:strCache>
            </c:strRef>
          </c:tx>
          <c:spPr>
            <a:ln w="28575" cap="rnd">
              <a:solidFill>
                <a:schemeClr val="accent4"/>
              </a:solidFill>
              <a:round/>
            </a:ln>
            <a:effectLst/>
          </c:spPr>
          <c:marker>
            <c:symbol val="none"/>
          </c:marker>
          <c:cat>
            <c:strRef>
              <c:f>'Bond market snapshot'!$B$109:$BH$109</c:f>
              <c:strCache>
                <c:ptCount val="59"/>
                <c:pt idx="0">
                  <c:v>2Q03</c:v>
                </c:pt>
                <c:pt idx="1">
                  <c:v>4Q03</c:v>
                </c:pt>
                <c:pt idx="2">
                  <c:v>2Q04</c:v>
                </c:pt>
                <c:pt idx="3">
                  <c:v>4Q04</c:v>
                </c:pt>
                <c:pt idx="4">
                  <c:v>2Q05</c:v>
                </c:pt>
                <c:pt idx="5">
                  <c:v>4Q05</c:v>
                </c:pt>
                <c:pt idx="6">
                  <c:v>2Q06</c:v>
                </c:pt>
                <c:pt idx="7">
                  <c:v>4Q06</c:v>
                </c:pt>
                <c:pt idx="8">
                  <c:v>2Q07</c:v>
                </c:pt>
                <c:pt idx="9">
                  <c:v>4Q07</c:v>
                </c:pt>
                <c:pt idx="10">
                  <c:v>1Q08</c:v>
                </c:pt>
                <c:pt idx="11">
                  <c:v>2Q08</c:v>
                </c:pt>
                <c:pt idx="12">
                  <c:v>3Q08</c:v>
                </c:pt>
                <c:pt idx="13">
                  <c:v>4Q08</c:v>
                </c:pt>
                <c:pt idx="14">
                  <c:v>1Q09</c:v>
                </c:pt>
                <c:pt idx="15">
                  <c:v>2Q09</c:v>
                </c:pt>
                <c:pt idx="16">
                  <c:v>3Q09</c:v>
                </c:pt>
                <c:pt idx="17">
                  <c:v>4Q09</c:v>
                </c:pt>
                <c:pt idx="18">
                  <c:v>1Q10</c:v>
                </c:pt>
                <c:pt idx="19">
                  <c:v>2Q10</c:v>
                </c:pt>
                <c:pt idx="20">
                  <c:v>3Q10</c:v>
                </c:pt>
                <c:pt idx="21">
                  <c:v>4Q10</c:v>
                </c:pt>
                <c:pt idx="22">
                  <c:v>1Q11</c:v>
                </c:pt>
                <c:pt idx="23">
                  <c:v>2Q11</c:v>
                </c:pt>
                <c:pt idx="24">
                  <c:v>3Q11</c:v>
                </c:pt>
                <c:pt idx="25">
                  <c:v>4Q11</c:v>
                </c:pt>
                <c:pt idx="26">
                  <c:v>1Q12</c:v>
                </c:pt>
                <c:pt idx="27">
                  <c:v>2Q12</c:v>
                </c:pt>
                <c:pt idx="28">
                  <c:v>3Q12</c:v>
                </c:pt>
                <c:pt idx="29">
                  <c:v>4Q12</c:v>
                </c:pt>
                <c:pt idx="30">
                  <c:v>1Q13</c:v>
                </c:pt>
                <c:pt idx="31">
                  <c:v>2Q13</c:v>
                </c:pt>
                <c:pt idx="32">
                  <c:v>3Q13</c:v>
                </c:pt>
                <c:pt idx="33">
                  <c:v>4Q13</c:v>
                </c:pt>
                <c:pt idx="34">
                  <c:v>1Q14</c:v>
                </c:pt>
                <c:pt idx="35">
                  <c:v>2Q14</c:v>
                </c:pt>
                <c:pt idx="36">
                  <c:v>3Q14</c:v>
                </c:pt>
                <c:pt idx="37">
                  <c:v>4Q14</c:v>
                </c:pt>
                <c:pt idx="38">
                  <c:v>1Q15</c:v>
                </c:pt>
                <c:pt idx="39">
                  <c:v>2Q15</c:v>
                </c:pt>
                <c:pt idx="40">
                  <c:v>3Q15</c:v>
                </c:pt>
                <c:pt idx="41">
                  <c:v>4Q15</c:v>
                </c:pt>
                <c:pt idx="42">
                  <c:v>1Q16</c:v>
                </c:pt>
                <c:pt idx="43">
                  <c:v>2Q16</c:v>
                </c:pt>
                <c:pt idx="44">
                  <c:v>3Q16</c:v>
                </c:pt>
                <c:pt idx="45">
                  <c:v>4Q16</c:v>
                </c:pt>
                <c:pt idx="46">
                  <c:v>1Q17</c:v>
                </c:pt>
                <c:pt idx="47">
                  <c:v>2Q17</c:v>
                </c:pt>
                <c:pt idx="48">
                  <c:v>3Q17</c:v>
                </c:pt>
                <c:pt idx="49">
                  <c:v>4Q17</c:v>
                </c:pt>
                <c:pt idx="50">
                  <c:v>1Q18</c:v>
                </c:pt>
                <c:pt idx="51">
                  <c:v>2Q18</c:v>
                </c:pt>
                <c:pt idx="52">
                  <c:v>3Q18</c:v>
                </c:pt>
                <c:pt idx="53">
                  <c:v>4Q18</c:v>
                </c:pt>
                <c:pt idx="54">
                  <c:v>1Q19</c:v>
                </c:pt>
                <c:pt idx="55">
                  <c:v>2Q19</c:v>
                </c:pt>
                <c:pt idx="56">
                  <c:v>3Q19</c:v>
                </c:pt>
                <c:pt idx="57">
                  <c:v>4Q19</c:v>
                </c:pt>
                <c:pt idx="58">
                  <c:v>1Q20</c:v>
                </c:pt>
              </c:strCache>
            </c:strRef>
          </c:cat>
          <c:val>
            <c:numRef>
              <c:f>'Bond market snapshot'!$B$113:$BH$113</c:f>
              <c:numCache>
                <c:formatCode>_(* #,##0.00_);_(* \(#,##0.00\);_(* "-"??_);_(@_)</c:formatCode>
                <c:ptCount val="59"/>
                <c:pt idx="0">
                  <c:v>0.84578567600000043</c:v>
                </c:pt>
                <c:pt idx="1">
                  <c:v>8.9608576440000007</c:v>
                </c:pt>
                <c:pt idx="2">
                  <c:v>3.6509999999999998</c:v>
                </c:pt>
                <c:pt idx="3">
                  <c:v>2.3344576799899985</c:v>
                </c:pt>
                <c:pt idx="4">
                  <c:v>8.9656511099300005</c:v>
                </c:pt>
                <c:pt idx="5">
                  <c:v>7.0514792993400022</c:v>
                </c:pt>
                <c:pt idx="6">
                  <c:v>8.7080789367199909</c:v>
                </c:pt>
                <c:pt idx="7">
                  <c:v>15.67898955556001</c:v>
                </c:pt>
                <c:pt idx="8">
                  <c:v>11.627133986810007</c:v>
                </c:pt>
                <c:pt idx="9">
                  <c:v>10.020478999949988</c:v>
                </c:pt>
                <c:pt idx="10">
                  <c:v>-1.2332342974999897</c:v>
                </c:pt>
                <c:pt idx="11">
                  <c:v>-2.7732171230000233</c:v>
                </c:pt>
                <c:pt idx="12">
                  <c:v>-1.2030584469999894</c:v>
                </c:pt>
                <c:pt idx="13">
                  <c:v>-5.3783971231899983</c:v>
                </c:pt>
                <c:pt idx="14">
                  <c:v>-2.6541877819799855</c:v>
                </c:pt>
                <c:pt idx="15">
                  <c:v>-2.0336833591200048</c:v>
                </c:pt>
                <c:pt idx="16">
                  <c:v>-4.8031380966000086</c:v>
                </c:pt>
                <c:pt idx="17">
                  <c:v>-3.4525330759999946</c:v>
                </c:pt>
                <c:pt idx="18">
                  <c:v>-3.6966118574600064</c:v>
                </c:pt>
                <c:pt idx="19">
                  <c:v>-2.7627959077100002</c:v>
                </c:pt>
                <c:pt idx="20">
                  <c:v>-5.9678504035000017</c:v>
                </c:pt>
                <c:pt idx="21">
                  <c:v>2.6522046170000024</c:v>
                </c:pt>
                <c:pt idx="22">
                  <c:v>-2.8763709974799947</c:v>
                </c:pt>
                <c:pt idx="23">
                  <c:v>1.842297858000002</c:v>
                </c:pt>
                <c:pt idx="24">
                  <c:v>1.7502939153599966</c:v>
                </c:pt>
                <c:pt idx="25">
                  <c:v>1.2348439116300016</c:v>
                </c:pt>
                <c:pt idx="26">
                  <c:v>2.4669571599999998</c:v>
                </c:pt>
                <c:pt idx="27">
                  <c:v>-2.5657480710000011</c:v>
                </c:pt>
                <c:pt idx="28">
                  <c:v>-2.1352019650000003</c:v>
                </c:pt>
                <c:pt idx="29">
                  <c:v>0.82796296025999538</c:v>
                </c:pt>
                <c:pt idx="30">
                  <c:v>-1.2071997070899905</c:v>
                </c:pt>
                <c:pt idx="31">
                  <c:v>0.72397669082999272</c:v>
                </c:pt>
                <c:pt idx="32">
                  <c:v>-3.3296131379999987</c:v>
                </c:pt>
                <c:pt idx="33">
                  <c:v>-7.4878870999995698E-2</c:v>
                </c:pt>
                <c:pt idx="34">
                  <c:v>-0.95258749500000306</c:v>
                </c:pt>
                <c:pt idx="35">
                  <c:v>0.64641405505999938</c:v>
                </c:pt>
                <c:pt idx="36">
                  <c:v>-3.4639699534400066</c:v>
                </c:pt>
                <c:pt idx="37">
                  <c:v>-1.4412839376199924</c:v>
                </c:pt>
                <c:pt idx="38">
                  <c:v>-1.486507498999998</c:v>
                </c:pt>
                <c:pt idx="39">
                  <c:v>4.1281545319999937</c:v>
                </c:pt>
                <c:pt idx="40">
                  <c:v>-1.9376432879999963</c:v>
                </c:pt>
                <c:pt idx="41">
                  <c:v>-1.256074386999998</c:v>
                </c:pt>
                <c:pt idx="42">
                  <c:v>-0.16036207200000518</c:v>
                </c:pt>
                <c:pt idx="43">
                  <c:v>0.74120040300000078</c:v>
                </c:pt>
                <c:pt idx="44">
                  <c:v>-1.6106900320000008</c:v>
                </c:pt>
                <c:pt idx="45">
                  <c:v>-2.0015288090000003</c:v>
                </c:pt>
                <c:pt idx="46">
                  <c:v>-0.50217464299999659</c:v>
                </c:pt>
                <c:pt idx="47">
                  <c:v>0.7231548970000008</c:v>
                </c:pt>
                <c:pt idx="48">
                  <c:v>-1.5562552780000021</c:v>
                </c:pt>
                <c:pt idx="49">
                  <c:v>-0.38030089099999753</c:v>
                </c:pt>
                <c:pt idx="50">
                  <c:v>1.4964340479999974</c:v>
                </c:pt>
                <c:pt idx="51">
                  <c:v>-2.4811593049999985</c:v>
                </c:pt>
                <c:pt idx="52">
                  <c:v>-7.1989497000004121E-2</c:v>
                </c:pt>
                <c:pt idx="53">
                  <c:v>1.7856442990800045</c:v>
                </c:pt>
                <c:pt idx="54">
                  <c:v>-0.34388669300000191</c:v>
                </c:pt>
                <c:pt idx="55">
                  <c:v>0.45136183200000346</c:v>
                </c:pt>
                <c:pt idx="56">
                  <c:v>-1.5460251547600026</c:v>
                </c:pt>
                <c:pt idx="57">
                  <c:v>3.5053268779999986</c:v>
                </c:pt>
                <c:pt idx="58">
                  <c:v>-1.962911542999997</c:v>
                </c:pt>
              </c:numCache>
            </c:numRef>
          </c:val>
          <c:smooth val="0"/>
          <c:extLst>
            <c:ext xmlns:c16="http://schemas.microsoft.com/office/drawing/2014/chart" uri="{C3380CC4-5D6E-409C-BE32-E72D297353CC}">
              <c16:uniqueId val="{00000001-BAAA-4002-B9A8-B46A5851D3D1}"/>
            </c:ext>
          </c:extLst>
        </c:ser>
        <c:dLbls>
          <c:showLegendKey val="0"/>
          <c:showVal val="0"/>
          <c:showCatName val="0"/>
          <c:showSerName val="0"/>
          <c:showPercent val="0"/>
          <c:showBubbleSize val="0"/>
        </c:dLbls>
        <c:smooth val="0"/>
        <c:axId val="135976064"/>
        <c:axId val="135977600"/>
        <c:extLst>
          <c:ext xmlns:c15="http://schemas.microsoft.com/office/drawing/2012/chart" uri="{02D57815-91ED-43cb-92C2-25804820EDAC}">
            <c15:filteredLineSeries>
              <c15:ser>
                <c:idx val="1"/>
                <c:order val="1"/>
                <c:tx>
                  <c:strRef>
                    <c:extLst>
                      <c:ext uri="{02D57815-91ED-43cb-92C2-25804820EDAC}">
                        <c15:formulaRef>
                          <c15:sqref>'Bond market snapshot'!$A$111</c15:sqref>
                        </c15:formulaRef>
                      </c:ext>
                    </c:extLst>
                    <c:strCache>
                      <c:ptCount val="1"/>
                    </c:strCache>
                  </c:strRef>
                </c:tx>
                <c:spPr>
                  <a:ln w="28575" cap="rnd">
                    <a:solidFill>
                      <a:schemeClr val="accent2"/>
                    </a:solidFill>
                    <a:round/>
                  </a:ln>
                  <a:effectLst/>
                </c:spPr>
                <c:marker>
                  <c:symbol val="none"/>
                </c:marker>
                <c:cat>
                  <c:strRef>
                    <c:extLst>
                      <c:ext uri="{02D57815-91ED-43cb-92C2-25804820EDAC}">
                        <c15:formulaRef>
                          <c15:sqref>'Bond market snapshot'!$B$109:$BH$109</c15:sqref>
                        </c15:formulaRef>
                      </c:ext>
                    </c:extLst>
                    <c:strCache>
                      <c:ptCount val="59"/>
                      <c:pt idx="0">
                        <c:v>2Q03</c:v>
                      </c:pt>
                      <c:pt idx="1">
                        <c:v>4Q03</c:v>
                      </c:pt>
                      <c:pt idx="2">
                        <c:v>2Q04</c:v>
                      </c:pt>
                      <c:pt idx="3">
                        <c:v>4Q04</c:v>
                      </c:pt>
                      <c:pt idx="4">
                        <c:v>2Q05</c:v>
                      </c:pt>
                      <c:pt idx="5">
                        <c:v>4Q05</c:v>
                      </c:pt>
                      <c:pt idx="6">
                        <c:v>2Q06</c:v>
                      </c:pt>
                      <c:pt idx="7">
                        <c:v>4Q06</c:v>
                      </c:pt>
                      <c:pt idx="8">
                        <c:v>2Q07</c:v>
                      </c:pt>
                      <c:pt idx="9">
                        <c:v>4Q07</c:v>
                      </c:pt>
                      <c:pt idx="10">
                        <c:v>1Q08</c:v>
                      </c:pt>
                      <c:pt idx="11">
                        <c:v>2Q08</c:v>
                      </c:pt>
                      <c:pt idx="12">
                        <c:v>3Q08</c:v>
                      </c:pt>
                      <c:pt idx="13">
                        <c:v>4Q08</c:v>
                      </c:pt>
                      <c:pt idx="14">
                        <c:v>1Q09</c:v>
                      </c:pt>
                      <c:pt idx="15">
                        <c:v>2Q09</c:v>
                      </c:pt>
                      <c:pt idx="16">
                        <c:v>3Q09</c:v>
                      </c:pt>
                      <c:pt idx="17">
                        <c:v>4Q09</c:v>
                      </c:pt>
                      <c:pt idx="18">
                        <c:v>1Q10</c:v>
                      </c:pt>
                      <c:pt idx="19">
                        <c:v>2Q10</c:v>
                      </c:pt>
                      <c:pt idx="20">
                        <c:v>3Q10</c:v>
                      </c:pt>
                      <c:pt idx="21">
                        <c:v>4Q10</c:v>
                      </c:pt>
                      <c:pt idx="22">
                        <c:v>1Q11</c:v>
                      </c:pt>
                      <c:pt idx="23">
                        <c:v>2Q11</c:v>
                      </c:pt>
                      <c:pt idx="24">
                        <c:v>3Q11</c:v>
                      </c:pt>
                      <c:pt idx="25">
                        <c:v>4Q11</c:v>
                      </c:pt>
                      <c:pt idx="26">
                        <c:v>1Q12</c:v>
                      </c:pt>
                      <c:pt idx="27">
                        <c:v>2Q12</c:v>
                      </c:pt>
                      <c:pt idx="28">
                        <c:v>3Q12</c:v>
                      </c:pt>
                      <c:pt idx="29">
                        <c:v>4Q12</c:v>
                      </c:pt>
                      <c:pt idx="30">
                        <c:v>1Q13</c:v>
                      </c:pt>
                      <c:pt idx="31">
                        <c:v>2Q13</c:v>
                      </c:pt>
                      <c:pt idx="32">
                        <c:v>3Q13</c:v>
                      </c:pt>
                      <c:pt idx="33">
                        <c:v>4Q13</c:v>
                      </c:pt>
                      <c:pt idx="34">
                        <c:v>1Q14</c:v>
                      </c:pt>
                      <c:pt idx="35">
                        <c:v>2Q14</c:v>
                      </c:pt>
                      <c:pt idx="36">
                        <c:v>3Q14</c:v>
                      </c:pt>
                      <c:pt idx="37">
                        <c:v>4Q14</c:v>
                      </c:pt>
                      <c:pt idx="38">
                        <c:v>1Q15</c:v>
                      </c:pt>
                      <c:pt idx="39">
                        <c:v>2Q15</c:v>
                      </c:pt>
                      <c:pt idx="40">
                        <c:v>3Q15</c:v>
                      </c:pt>
                      <c:pt idx="41">
                        <c:v>4Q15</c:v>
                      </c:pt>
                      <c:pt idx="42">
                        <c:v>1Q16</c:v>
                      </c:pt>
                      <c:pt idx="43">
                        <c:v>2Q16</c:v>
                      </c:pt>
                      <c:pt idx="44">
                        <c:v>3Q16</c:v>
                      </c:pt>
                      <c:pt idx="45">
                        <c:v>4Q16</c:v>
                      </c:pt>
                      <c:pt idx="46">
                        <c:v>1Q17</c:v>
                      </c:pt>
                      <c:pt idx="47">
                        <c:v>2Q17</c:v>
                      </c:pt>
                      <c:pt idx="48">
                        <c:v>3Q17</c:v>
                      </c:pt>
                      <c:pt idx="49">
                        <c:v>4Q17</c:v>
                      </c:pt>
                      <c:pt idx="50">
                        <c:v>1Q18</c:v>
                      </c:pt>
                      <c:pt idx="51">
                        <c:v>2Q18</c:v>
                      </c:pt>
                      <c:pt idx="52">
                        <c:v>3Q18</c:v>
                      </c:pt>
                      <c:pt idx="53">
                        <c:v>4Q18</c:v>
                      </c:pt>
                      <c:pt idx="54">
                        <c:v>1Q19</c:v>
                      </c:pt>
                      <c:pt idx="55">
                        <c:v>2Q19</c:v>
                      </c:pt>
                      <c:pt idx="56">
                        <c:v>3Q19</c:v>
                      </c:pt>
                      <c:pt idx="57">
                        <c:v>4Q19</c:v>
                      </c:pt>
                      <c:pt idx="58">
                        <c:v>1Q20</c:v>
                      </c:pt>
                    </c:strCache>
                  </c:strRef>
                </c:cat>
                <c:val>
                  <c:numRef>
                    <c:extLst>
                      <c:ext uri="{02D57815-91ED-43cb-92C2-25804820EDAC}">
                        <c15:formulaRef>
                          <c15:sqref>'Bond market snapshot'!$B$111:$BH$111</c15:sqref>
                        </c15:formulaRef>
                      </c:ext>
                    </c:extLst>
                    <c:numCache>
                      <c:formatCode>General</c:formatCode>
                      <c:ptCount val="59"/>
                    </c:numCache>
                  </c:numRef>
                </c:val>
                <c:smooth val="0"/>
                <c:extLst>
                  <c:ext xmlns:c16="http://schemas.microsoft.com/office/drawing/2014/chart" uri="{C3380CC4-5D6E-409C-BE32-E72D297353CC}">
                    <c16:uniqueId val="{00000002-BAAA-4002-B9A8-B46A5851D3D1}"/>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'Bond market snapshot'!$A$112</c15:sqref>
                        </c15:formulaRef>
                      </c:ext>
                    </c:extLst>
                    <c:strCache>
                      <c:ptCount val="1"/>
                    </c:strCache>
                  </c:strRef>
                </c:tx>
                <c:spPr>
                  <a:ln w="28575"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'Bond market snapshot'!$B$109:$BH$109</c15:sqref>
                        </c15:formulaRef>
                      </c:ext>
                    </c:extLst>
                    <c:strCache>
                      <c:ptCount val="59"/>
                      <c:pt idx="0">
                        <c:v>2Q03</c:v>
                      </c:pt>
                      <c:pt idx="1">
                        <c:v>4Q03</c:v>
                      </c:pt>
                      <c:pt idx="2">
                        <c:v>2Q04</c:v>
                      </c:pt>
                      <c:pt idx="3">
                        <c:v>4Q04</c:v>
                      </c:pt>
                      <c:pt idx="4">
                        <c:v>2Q05</c:v>
                      </c:pt>
                      <c:pt idx="5">
                        <c:v>4Q05</c:v>
                      </c:pt>
                      <c:pt idx="6">
                        <c:v>2Q06</c:v>
                      </c:pt>
                      <c:pt idx="7">
                        <c:v>4Q06</c:v>
                      </c:pt>
                      <c:pt idx="8">
                        <c:v>2Q07</c:v>
                      </c:pt>
                      <c:pt idx="9">
                        <c:v>4Q07</c:v>
                      </c:pt>
                      <c:pt idx="10">
                        <c:v>1Q08</c:v>
                      </c:pt>
                      <c:pt idx="11">
                        <c:v>2Q08</c:v>
                      </c:pt>
                      <c:pt idx="12">
                        <c:v>3Q08</c:v>
                      </c:pt>
                      <c:pt idx="13">
                        <c:v>4Q08</c:v>
                      </c:pt>
                      <c:pt idx="14">
                        <c:v>1Q09</c:v>
                      </c:pt>
                      <c:pt idx="15">
                        <c:v>2Q09</c:v>
                      </c:pt>
                      <c:pt idx="16">
                        <c:v>3Q09</c:v>
                      </c:pt>
                      <c:pt idx="17">
                        <c:v>4Q09</c:v>
                      </c:pt>
                      <c:pt idx="18">
                        <c:v>1Q10</c:v>
                      </c:pt>
                      <c:pt idx="19">
                        <c:v>2Q10</c:v>
                      </c:pt>
                      <c:pt idx="20">
                        <c:v>3Q10</c:v>
                      </c:pt>
                      <c:pt idx="21">
                        <c:v>4Q10</c:v>
                      </c:pt>
                      <c:pt idx="22">
                        <c:v>1Q11</c:v>
                      </c:pt>
                      <c:pt idx="23">
                        <c:v>2Q11</c:v>
                      </c:pt>
                      <c:pt idx="24">
                        <c:v>3Q11</c:v>
                      </c:pt>
                      <c:pt idx="25">
                        <c:v>4Q11</c:v>
                      </c:pt>
                      <c:pt idx="26">
                        <c:v>1Q12</c:v>
                      </c:pt>
                      <c:pt idx="27">
                        <c:v>2Q12</c:v>
                      </c:pt>
                      <c:pt idx="28">
                        <c:v>3Q12</c:v>
                      </c:pt>
                      <c:pt idx="29">
                        <c:v>4Q12</c:v>
                      </c:pt>
                      <c:pt idx="30">
                        <c:v>1Q13</c:v>
                      </c:pt>
                      <c:pt idx="31">
                        <c:v>2Q13</c:v>
                      </c:pt>
                      <c:pt idx="32">
                        <c:v>3Q13</c:v>
                      </c:pt>
                      <c:pt idx="33">
                        <c:v>4Q13</c:v>
                      </c:pt>
                      <c:pt idx="34">
                        <c:v>1Q14</c:v>
                      </c:pt>
                      <c:pt idx="35">
                        <c:v>2Q14</c:v>
                      </c:pt>
                      <c:pt idx="36">
                        <c:v>3Q14</c:v>
                      </c:pt>
                      <c:pt idx="37">
                        <c:v>4Q14</c:v>
                      </c:pt>
                      <c:pt idx="38">
                        <c:v>1Q15</c:v>
                      </c:pt>
                      <c:pt idx="39">
                        <c:v>2Q15</c:v>
                      </c:pt>
                      <c:pt idx="40">
                        <c:v>3Q15</c:v>
                      </c:pt>
                      <c:pt idx="41">
                        <c:v>4Q15</c:v>
                      </c:pt>
                      <c:pt idx="42">
                        <c:v>1Q16</c:v>
                      </c:pt>
                      <c:pt idx="43">
                        <c:v>2Q16</c:v>
                      </c:pt>
                      <c:pt idx="44">
                        <c:v>3Q16</c:v>
                      </c:pt>
                      <c:pt idx="45">
                        <c:v>4Q16</c:v>
                      </c:pt>
                      <c:pt idx="46">
                        <c:v>1Q17</c:v>
                      </c:pt>
                      <c:pt idx="47">
                        <c:v>2Q17</c:v>
                      </c:pt>
                      <c:pt idx="48">
                        <c:v>3Q17</c:v>
                      </c:pt>
                      <c:pt idx="49">
                        <c:v>4Q17</c:v>
                      </c:pt>
                      <c:pt idx="50">
                        <c:v>1Q18</c:v>
                      </c:pt>
                      <c:pt idx="51">
                        <c:v>2Q18</c:v>
                      </c:pt>
                      <c:pt idx="52">
                        <c:v>3Q18</c:v>
                      </c:pt>
                      <c:pt idx="53">
                        <c:v>4Q18</c:v>
                      </c:pt>
                      <c:pt idx="54">
                        <c:v>1Q19</c:v>
                      </c:pt>
                      <c:pt idx="55">
                        <c:v>2Q19</c:v>
                      </c:pt>
                      <c:pt idx="56">
                        <c:v>3Q19</c:v>
                      </c:pt>
                      <c:pt idx="57">
                        <c:v>4Q19</c:v>
                      </c:pt>
                      <c:pt idx="58">
                        <c:v>1Q20</c:v>
                      </c:pt>
                    </c:strCache>
                  </c:strRef>
                </c:cat>
                <c:val>
                  <c:numRef>
                    <c:extLst xmlns:c15="http://schemas.microsoft.com/office/drawing/2012/chart">
                      <c:ext xmlns:c15="http://schemas.microsoft.com/office/drawing/2012/chart" uri="{02D57815-91ED-43cb-92C2-25804820EDAC}">
                        <c15:formulaRef>
                          <c15:sqref>'Bond market snapshot'!$B$112:$BH$112</c15:sqref>
                        </c15:formulaRef>
                      </c:ext>
                    </c:extLst>
                    <c:numCache>
                      <c:formatCode>General</c:formatCode>
                      <c:ptCount val="59"/>
                    </c:numCache>
                  </c:numRef>
                </c:val>
                <c:smooth val="0"/>
                <c:extLst xmlns:c15="http://schemas.microsoft.com/office/drawing/2012/chart">
                  <c:ext xmlns:c16="http://schemas.microsoft.com/office/drawing/2014/chart" uri="{C3380CC4-5D6E-409C-BE32-E72D297353CC}">
                    <c16:uniqueId val="{00000003-BAAA-4002-B9A8-B46A5851D3D1}"/>
                  </c:ext>
                </c:extLst>
              </c15:ser>
            </c15:filteredLineSeries>
          </c:ext>
        </c:extLst>
      </c:lineChart>
      <c:catAx>
        <c:axId val="135976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977600"/>
        <c:crosses val="autoZero"/>
        <c:auto val="1"/>
        <c:lblAlgn val="ctr"/>
        <c:lblOffset val="100"/>
        <c:noMultiLvlLbl val="0"/>
      </c:catAx>
      <c:valAx>
        <c:axId val="135977600"/>
        <c:scaling>
          <c:orientation val="minMax"/>
          <c:max val="17"/>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976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48766C-EF3A-41E1-9A45-E94DFB7A329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071FC36-B501-4D83-AA13-AD75E63D4BDA}">
      <dgm:prSet/>
      <dgm:spPr/>
      <dgm:t>
        <a:bodyPr/>
        <a:lstStyle/>
        <a:p>
          <a:r>
            <a:rPr lang="en-US" dirty="0"/>
            <a:t>Introduction to securitisation</a:t>
          </a:r>
        </a:p>
      </dgm:t>
    </dgm:pt>
    <dgm:pt modelId="{645F91A8-96F4-46C5-B08E-721AB7FA0C22}" type="parTrans" cxnId="{B926EB7D-3CCB-4467-B1E2-3951B10E6DB5}">
      <dgm:prSet/>
      <dgm:spPr/>
      <dgm:t>
        <a:bodyPr/>
        <a:lstStyle/>
        <a:p>
          <a:endParaRPr lang="en-US"/>
        </a:p>
      </dgm:t>
    </dgm:pt>
    <dgm:pt modelId="{0C4A73F6-00B8-44A7-8EDC-1979BA834F33}" type="sibTrans" cxnId="{B926EB7D-3CCB-4467-B1E2-3951B10E6DB5}">
      <dgm:prSet/>
      <dgm:spPr/>
      <dgm:t>
        <a:bodyPr/>
        <a:lstStyle/>
        <a:p>
          <a:endParaRPr lang="en-US"/>
        </a:p>
      </dgm:t>
    </dgm:pt>
    <dgm:pt modelId="{B6951F7A-B7A8-4003-9B4C-7C815808AE72}">
      <dgm:prSet/>
      <dgm:spPr/>
      <dgm:t>
        <a:bodyPr/>
        <a:lstStyle/>
        <a:p>
          <a:r>
            <a:rPr lang="en-US" dirty="0"/>
            <a:t>History &amp; state of the market </a:t>
          </a:r>
        </a:p>
      </dgm:t>
    </dgm:pt>
    <dgm:pt modelId="{7159B439-1786-4FBD-9345-1847A6197F3E}" type="parTrans" cxnId="{74D41A7C-2413-44C8-AD49-40218A0AA185}">
      <dgm:prSet/>
      <dgm:spPr/>
      <dgm:t>
        <a:bodyPr/>
        <a:lstStyle/>
        <a:p>
          <a:endParaRPr lang="en-US"/>
        </a:p>
      </dgm:t>
    </dgm:pt>
    <dgm:pt modelId="{CF5F5E12-3C15-40C7-B9BC-29F95C2CD02F}" type="sibTrans" cxnId="{74D41A7C-2413-44C8-AD49-40218A0AA185}">
      <dgm:prSet/>
      <dgm:spPr/>
      <dgm:t>
        <a:bodyPr/>
        <a:lstStyle/>
        <a:p>
          <a:endParaRPr lang="en-US"/>
        </a:p>
      </dgm:t>
    </dgm:pt>
    <dgm:pt modelId="{DC1BBBFF-6699-4C8B-B121-D676AC88B79A}">
      <dgm:prSet/>
      <dgm:spPr/>
      <dgm:t>
        <a:bodyPr/>
        <a:lstStyle/>
        <a:p>
          <a:r>
            <a:rPr lang="en-US" dirty="0"/>
            <a:t>Discussion of market impediments and possible solutions</a:t>
          </a:r>
        </a:p>
      </dgm:t>
    </dgm:pt>
    <dgm:pt modelId="{7408435B-BACF-4EA1-99D6-31BA7FAEC5AF}" type="parTrans" cxnId="{4947F8B1-14AE-48F8-BF6F-760B64EAD411}">
      <dgm:prSet/>
      <dgm:spPr/>
      <dgm:t>
        <a:bodyPr/>
        <a:lstStyle/>
        <a:p>
          <a:endParaRPr lang="en-US"/>
        </a:p>
      </dgm:t>
    </dgm:pt>
    <dgm:pt modelId="{725DCF5F-D403-40A9-BE1A-C1C09F3353B9}" type="sibTrans" cxnId="{4947F8B1-14AE-48F8-BF6F-760B64EAD411}">
      <dgm:prSet/>
      <dgm:spPr/>
      <dgm:t>
        <a:bodyPr/>
        <a:lstStyle/>
        <a:p>
          <a:endParaRPr lang="en-US"/>
        </a:p>
      </dgm:t>
    </dgm:pt>
    <dgm:pt modelId="{326C1C20-7E6B-49D7-9544-5D2F3FE2C5B9}">
      <dgm:prSet/>
      <dgm:spPr/>
      <dgm:t>
        <a:bodyPr/>
        <a:lstStyle/>
        <a:p>
          <a:r>
            <a:rPr lang="en-US" dirty="0"/>
            <a:t>Closing / takeaways</a:t>
          </a:r>
        </a:p>
      </dgm:t>
    </dgm:pt>
    <dgm:pt modelId="{3EBBD26D-D8C7-48FE-BAB6-27A3E9D76B40}" type="parTrans" cxnId="{761C9193-38A6-411E-A4DE-CABC32A1700D}">
      <dgm:prSet/>
      <dgm:spPr/>
      <dgm:t>
        <a:bodyPr/>
        <a:lstStyle/>
        <a:p>
          <a:endParaRPr lang="en-US"/>
        </a:p>
      </dgm:t>
    </dgm:pt>
    <dgm:pt modelId="{ABC31407-6563-435F-B032-B34D3857424B}" type="sibTrans" cxnId="{761C9193-38A6-411E-A4DE-CABC32A1700D}">
      <dgm:prSet/>
      <dgm:spPr/>
      <dgm:t>
        <a:bodyPr/>
        <a:lstStyle/>
        <a:p>
          <a:endParaRPr lang="en-US"/>
        </a:p>
      </dgm:t>
    </dgm:pt>
    <dgm:pt modelId="{C38CBD91-3FA3-4099-8977-22F0DFC59D75}" type="pres">
      <dgm:prSet presAssocID="{FF48766C-EF3A-41E1-9A45-E94DFB7A3297}" presName="linear" presStyleCnt="0">
        <dgm:presLayoutVars>
          <dgm:animLvl val="lvl"/>
          <dgm:resizeHandles val="exact"/>
        </dgm:presLayoutVars>
      </dgm:prSet>
      <dgm:spPr/>
    </dgm:pt>
    <dgm:pt modelId="{11E9807E-099F-4040-BC09-8E7A604E801B}" type="pres">
      <dgm:prSet presAssocID="{D071FC36-B501-4D83-AA13-AD75E63D4BDA}" presName="parentText" presStyleLbl="node1" presStyleIdx="0" presStyleCnt="4">
        <dgm:presLayoutVars>
          <dgm:chMax val="0"/>
          <dgm:bulletEnabled val="1"/>
        </dgm:presLayoutVars>
      </dgm:prSet>
      <dgm:spPr/>
    </dgm:pt>
    <dgm:pt modelId="{9540182C-B1F6-41DB-9381-4B74818E3ECD}" type="pres">
      <dgm:prSet presAssocID="{0C4A73F6-00B8-44A7-8EDC-1979BA834F33}" presName="spacer" presStyleCnt="0"/>
      <dgm:spPr/>
    </dgm:pt>
    <dgm:pt modelId="{213E9723-9EBE-4CCE-8C08-58EEF5C80049}" type="pres">
      <dgm:prSet presAssocID="{B6951F7A-B7A8-4003-9B4C-7C815808AE72}" presName="parentText" presStyleLbl="node1" presStyleIdx="1" presStyleCnt="4">
        <dgm:presLayoutVars>
          <dgm:chMax val="0"/>
          <dgm:bulletEnabled val="1"/>
        </dgm:presLayoutVars>
      </dgm:prSet>
      <dgm:spPr/>
    </dgm:pt>
    <dgm:pt modelId="{705A88AC-BFA6-40A3-AE90-A698357FFF99}" type="pres">
      <dgm:prSet presAssocID="{CF5F5E12-3C15-40C7-B9BC-29F95C2CD02F}" presName="spacer" presStyleCnt="0"/>
      <dgm:spPr/>
    </dgm:pt>
    <dgm:pt modelId="{316FADFC-82D7-49E6-964B-8CE28369D937}" type="pres">
      <dgm:prSet presAssocID="{DC1BBBFF-6699-4C8B-B121-D676AC88B79A}" presName="parentText" presStyleLbl="node1" presStyleIdx="2" presStyleCnt="4">
        <dgm:presLayoutVars>
          <dgm:chMax val="0"/>
          <dgm:bulletEnabled val="1"/>
        </dgm:presLayoutVars>
      </dgm:prSet>
      <dgm:spPr/>
    </dgm:pt>
    <dgm:pt modelId="{00AEBA83-2CFB-41AB-8988-5EFAF2335401}" type="pres">
      <dgm:prSet presAssocID="{725DCF5F-D403-40A9-BE1A-C1C09F3353B9}" presName="spacer" presStyleCnt="0"/>
      <dgm:spPr/>
    </dgm:pt>
    <dgm:pt modelId="{682DD460-CC5D-487D-AB87-F275058506EE}" type="pres">
      <dgm:prSet presAssocID="{326C1C20-7E6B-49D7-9544-5D2F3FE2C5B9}" presName="parentText" presStyleLbl="node1" presStyleIdx="3" presStyleCnt="4">
        <dgm:presLayoutVars>
          <dgm:chMax val="0"/>
          <dgm:bulletEnabled val="1"/>
        </dgm:presLayoutVars>
      </dgm:prSet>
      <dgm:spPr/>
    </dgm:pt>
  </dgm:ptLst>
  <dgm:cxnLst>
    <dgm:cxn modelId="{30363D32-E6E8-4579-95E3-E9B00A02B95E}" type="presOf" srcId="{FF48766C-EF3A-41E1-9A45-E94DFB7A3297}" destId="{C38CBD91-3FA3-4099-8977-22F0DFC59D75}" srcOrd="0" destOrd="0" presId="urn:microsoft.com/office/officeart/2005/8/layout/vList2"/>
    <dgm:cxn modelId="{D62F8656-B39A-4675-B7D7-BB6194A2777A}" type="presOf" srcId="{DC1BBBFF-6699-4C8B-B121-D676AC88B79A}" destId="{316FADFC-82D7-49E6-964B-8CE28369D937}" srcOrd="0" destOrd="0" presId="urn:microsoft.com/office/officeart/2005/8/layout/vList2"/>
    <dgm:cxn modelId="{74D41A7C-2413-44C8-AD49-40218A0AA185}" srcId="{FF48766C-EF3A-41E1-9A45-E94DFB7A3297}" destId="{B6951F7A-B7A8-4003-9B4C-7C815808AE72}" srcOrd="1" destOrd="0" parTransId="{7159B439-1786-4FBD-9345-1847A6197F3E}" sibTransId="{CF5F5E12-3C15-40C7-B9BC-29F95C2CD02F}"/>
    <dgm:cxn modelId="{B926EB7D-3CCB-4467-B1E2-3951B10E6DB5}" srcId="{FF48766C-EF3A-41E1-9A45-E94DFB7A3297}" destId="{D071FC36-B501-4D83-AA13-AD75E63D4BDA}" srcOrd="0" destOrd="0" parTransId="{645F91A8-96F4-46C5-B08E-721AB7FA0C22}" sibTransId="{0C4A73F6-00B8-44A7-8EDC-1979BA834F33}"/>
    <dgm:cxn modelId="{761C9193-38A6-411E-A4DE-CABC32A1700D}" srcId="{FF48766C-EF3A-41E1-9A45-E94DFB7A3297}" destId="{326C1C20-7E6B-49D7-9544-5D2F3FE2C5B9}" srcOrd="3" destOrd="0" parTransId="{3EBBD26D-D8C7-48FE-BAB6-27A3E9D76B40}" sibTransId="{ABC31407-6563-435F-B032-B34D3857424B}"/>
    <dgm:cxn modelId="{4947F8B1-14AE-48F8-BF6F-760B64EAD411}" srcId="{FF48766C-EF3A-41E1-9A45-E94DFB7A3297}" destId="{DC1BBBFF-6699-4C8B-B121-D676AC88B79A}" srcOrd="2" destOrd="0" parTransId="{7408435B-BACF-4EA1-99D6-31BA7FAEC5AF}" sibTransId="{725DCF5F-D403-40A9-BE1A-C1C09F3353B9}"/>
    <dgm:cxn modelId="{2C3A8DC8-1622-4B19-BDB0-64675725BDD9}" type="presOf" srcId="{D071FC36-B501-4D83-AA13-AD75E63D4BDA}" destId="{11E9807E-099F-4040-BC09-8E7A604E801B}" srcOrd="0" destOrd="0" presId="urn:microsoft.com/office/officeart/2005/8/layout/vList2"/>
    <dgm:cxn modelId="{9E7FACCE-0C16-4304-A65B-D96FDF382F63}" type="presOf" srcId="{326C1C20-7E6B-49D7-9544-5D2F3FE2C5B9}" destId="{682DD460-CC5D-487D-AB87-F275058506EE}" srcOrd="0" destOrd="0" presId="urn:microsoft.com/office/officeart/2005/8/layout/vList2"/>
    <dgm:cxn modelId="{75402BFB-24F4-4DC5-8809-FA75D2E109EB}" type="presOf" srcId="{B6951F7A-B7A8-4003-9B4C-7C815808AE72}" destId="{213E9723-9EBE-4CCE-8C08-58EEF5C80049}" srcOrd="0" destOrd="0" presId="urn:microsoft.com/office/officeart/2005/8/layout/vList2"/>
    <dgm:cxn modelId="{594A43DB-C7F8-443E-9D0C-908718295077}" type="presParOf" srcId="{C38CBD91-3FA3-4099-8977-22F0DFC59D75}" destId="{11E9807E-099F-4040-BC09-8E7A604E801B}" srcOrd="0" destOrd="0" presId="urn:microsoft.com/office/officeart/2005/8/layout/vList2"/>
    <dgm:cxn modelId="{D873FF60-6229-4F64-992D-383F63BE0387}" type="presParOf" srcId="{C38CBD91-3FA3-4099-8977-22F0DFC59D75}" destId="{9540182C-B1F6-41DB-9381-4B74818E3ECD}" srcOrd="1" destOrd="0" presId="urn:microsoft.com/office/officeart/2005/8/layout/vList2"/>
    <dgm:cxn modelId="{AC340D39-3166-42B4-942E-89B0DBF91D16}" type="presParOf" srcId="{C38CBD91-3FA3-4099-8977-22F0DFC59D75}" destId="{213E9723-9EBE-4CCE-8C08-58EEF5C80049}" srcOrd="2" destOrd="0" presId="urn:microsoft.com/office/officeart/2005/8/layout/vList2"/>
    <dgm:cxn modelId="{DEB7C801-9380-485C-98F1-4BF5F8D5374B}" type="presParOf" srcId="{C38CBD91-3FA3-4099-8977-22F0DFC59D75}" destId="{705A88AC-BFA6-40A3-AE90-A698357FFF99}" srcOrd="3" destOrd="0" presId="urn:microsoft.com/office/officeart/2005/8/layout/vList2"/>
    <dgm:cxn modelId="{9AA025A9-3846-4BF3-B1DD-0A238D31E78E}" type="presParOf" srcId="{C38CBD91-3FA3-4099-8977-22F0DFC59D75}" destId="{316FADFC-82D7-49E6-964B-8CE28369D937}" srcOrd="4" destOrd="0" presId="urn:microsoft.com/office/officeart/2005/8/layout/vList2"/>
    <dgm:cxn modelId="{6B0D947C-134C-4E41-AFAF-43B04FAE44A7}" type="presParOf" srcId="{C38CBD91-3FA3-4099-8977-22F0DFC59D75}" destId="{00AEBA83-2CFB-41AB-8988-5EFAF2335401}" srcOrd="5" destOrd="0" presId="urn:microsoft.com/office/officeart/2005/8/layout/vList2"/>
    <dgm:cxn modelId="{C5CECB0A-921A-4424-AEF8-73B0E1673473}" type="presParOf" srcId="{C38CBD91-3FA3-4099-8977-22F0DFC59D75}" destId="{682DD460-CC5D-487D-AB87-F275058506E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9807E-099F-4040-BC09-8E7A604E801B}">
      <dsp:nvSpPr>
        <dsp:cNvPr id="0" name=""/>
        <dsp:cNvSpPr/>
      </dsp:nvSpPr>
      <dsp:spPr>
        <a:xfrm>
          <a:off x="0" y="688640"/>
          <a:ext cx="4231481" cy="836312"/>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Introduction to securitisation</a:t>
          </a:r>
        </a:p>
      </dsp:txBody>
      <dsp:txXfrm>
        <a:off x="40825" y="729465"/>
        <a:ext cx="4149831" cy="754662"/>
      </dsp:txXfrm>
    </dsp:sp>
    <dsp:sp modelId="{213E9723-9EBE-4CCE-8C08-58EEF5C80049}">
      <dsp:nvSpPr>
        <dsp:cNvPr id="0" name=""/>
        <dsp:cNvSpPr/>
      </dsp:nvSpPr>
      <dsp:spPr>
        <a:xfrm>
          <a:off x="0" y="1591192"/>
          <a:ext cx="4231481" cy="836312"/>
        </a:xfrm>
        <a:prstGeom prst="roundRect">
          <a:avLst/>
        </a:prstGeom>
        <a:solidFill>
          <a:schemeClr val="accent5">
            <a:hueOff val="785595"/>
            <a:satOff val="-3757"/>
            <a:lumOff val="4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History &amp; state of the market </a:t>
          </a:r>
        </a:p>
      </dsp:txBody>
      <dsp:txXfrm>
        <a:off x="40825" y="1632017"/>
        <a:ext cx="4149831" cy="754662"/>
      </dsp:txXfrm>
    </dsp:sp>
    <dsp:sp modelId="{316FADFC-82D7-49E6-964B-8CE28369D937}">
      <dsp:nvSpPr>
        <dsp:cNvPr id="0" name=""/>
        <dsp:cNvSpPr/>
      </dsp:nvSpPr>
      <dsp:spPr>
        <a:xfrm>
          <a:off x="0" y="2493745"/>
          <a:ext cx="4231481" cy="836312"/>
        </a:xfrm>
        <a:prstGeom prst="roundRect">
          <a:avLst/>
        </a:prstGeom>
        <a:solidFill>
          <a:schemeClr val="accent5">
            <a:hueOff val="1571189"/>
            <a:satOff val="-7513"/>
            <a:lumOff val="823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Discussion of market impediments and possible solutions</a:t>
          </a:r>
        </a:p>
      </dsp:txBody>
      <dsp:txXfrm>
        <a:off x="40825" y="2534570"/>
        <a:ext cx="4149831" cy="754662"/>
      </dsp:txXfrm>
    </dsp:sp>
    <dsp:sp modelId="{682DD460-CC5D-487D-AB87-F275058506EE}">
      <dsp:nvSpPr>
        <dsp:cNvPr id="0" name=""/>
        <dsp:cNvSpPr/>
      </dsp:nvSpPr>
      <dsp:spPr>
        <a:xfrm>
          <a:off x="0" y="3396297"/>
          <a:ext cx="4231481" cy="836312"/>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Closing / takeaways</a:t>
          </a:r>
        </a:p>
      </dsp:txBody>
      <dsp:txXfrm>
        <a:off x="40825" y="3437122"/>
        <a:ext cx="4149831" cy="7546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587E9792-5132-3A48-9618-EC9E17ED6839}" type="datetimeFigureOut">
              <a:rPr lang="en-US" smtClean="0"/>
              <a:pPr/>
              <a:t>8/23/2020</a:t>
            </a:fld>
            <a:endParaRPr lang="en-US" dirty="0"/>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0B9439B0-C6C0-A14A-A233-36885D934F22}" type="slidenum">
              <a:rPr lang="en-US" smtClean="0"/>
              <a:pPr/>
              <a:t>‹#›</a:t>
            </a:fld>
            <a:endParaRPr lang="en-US" dirty="0"/>
          </a:p>
        </p:txBody>
      </p:sp>
    </p:spTree>
    <p:extLst>
      <p:ext uri="{BB962C8B-B14F-4D97-AF65-F5344CB8AC3E}">
        <p14:creationId xmlns:p14="http://schemas.microsoft.com/office/powerpoint/2010/main" val="1696260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B9439B0-C6C0-A14A-A233-36885D934F22}" type="slidenum">
              <a:rPr lang="en-US" smtClean="0"/>
              <a:pPr/>
              <a:t>1</a:t>
            </a:fld>
            <a:endParaRPr lang="en-US" dirty="0"/>
          </a:p>
        </p:txBody>
      </p:sp>
    </p:spTree>
    <p:extLst>
      <p:ext uri="{BB962C8B-B14F-4D97-AF65-F5344CB8AC3E}">
        <p14:creationId xmlns:p14="http://schemas.microsoft.com/office/powerpoint/2010/main" val="1682935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B9439B0-C6C0-A14A-A233-36885D934F22}" type="slidenum">
              <a:rPr lang="en-US" smtClean="0"/>
              <a:pPr/>
              <a:t>5</a:t>
            </a:fld>
            <a:endParaRPr lang="en-US" dirty="0"/>
          </a:p>
        </p:txBody>
      </p:sp>
    </p:spTree>
    <p:extLst>
      <p:ext uri="{BB962C8B-B14F-4D97-AF65-F5344CB8AC3E}">
        <p14:creationId xmlns:p14="http://schemas.microsoft.com/office/powerpoint/2010/main" val="724786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B9439B0-C6C0-A14A-A233-36885D934F22}" type="slidenum">
              <a:rPr lang="en-US" smtClean="0"/>
              <a:pPr/>
              <a:t>17</a:t>
            </a:fld>
            <a:endParaRPr lang="en-US" dirty="0"/>
          </a:p>
        </p:txBody>
      </p:sp>
    </p:spTree>
    <p:extLst>
      <p:ext uri="{BB962C8B-B14F-4D97-AF65-F5344CB8AC3E}">
        <p14:creationId xmlns:p14="http://schemas.microsoft.com/office/powerpoint/2010/main" val="4164976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C556135-7130-3442-A149-2CC7807668C0}" type="datetimeFigureOut">
              <a:rPr lang="en-US" smtClean="0"/>
              <a:pPr/>
              <a:t>8/23/2020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0A12CC-788D-2645-AF20-B2795FFB0B9A}"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4372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556135-7130-3442-A149-2CC7807668C0}" type="datetimeFigureOut">
              <a:rPr lang="en-US" smtClean="0"/>
              <a:pPr/>
              <a:t>8/23/2020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0A12CC-788D-2645-AF20-B2795FFB0B9A}" type="slidenum">
              <a:rPr lang="en-US" smtClean="0"/>
              <a:pPr/>
              <a:t>‹#›</a:t>
            </a:fld>
            <a:endParaRPr lang="en-US" dirty="0"/>
          </a:p>
        </p:txBody>
      </p:sp>
    </p:spTree>
    <p:extLst>
      <p:ext uri="{BB962C8B-B14F-4D97-AF65-F5344CB8AC3E}">
        <p14:creationId xmlns:p14="http://schemas.microsoft.com/office/powerpoint/2010/main" val="3405249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556135-7130-3442-A149-2CC7807668C0}" type="datetimeFigureOut">
              <a:rPr lang="en-US" smtClean="0"/>
              <a:pPr/>
              <a:t>8/23/2020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0A12CC-788D-2645-AF20-B2795FFB0B9A}" type="slidenum">
              <a:rPr lang="en-US" smtClean="0"/>
              <a:pPr/>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164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C556135-7130-3442-A149-2CC7807668C0}" type="datetimeFigureOut">
              <a:rPr lang="en-US" smtClean="0"/>
              <a:pPr/>
              <a:t>8/23/2020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0A12CC-788D-2645-AF20-B2795FFB0B9A}" type="slidenum">
              <a:rPr lang="en-US" smtClean="0"/>
              <a:pPr/>
              <a:t>‹#›</a:t>
            </a:fld>
            <a:endParaRPr lang="en-US" dirty="0"/>
          </a:p>
        </p:txBody>
      </p:sp>
      <p:pic>
        <p:nvPicPr>
          <p:cNvPr id="6" name="Picture 5" descr="PP Background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85297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556135-7130-3442-A149-2CC7807668C0}" type="datetimeFigureOut">
              <a:rPr lang="en-US" smtClean="0"/>
              <a:pPr/>
              <a:t>8/23/2020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0A12CC-788D-2645-AF20-B2795FFB0B9A}" type="slidenum">
              <a:rPr lang="en-US" smtClean="0"/>
              <a:pPr/>
              <a:t>‹#›</a:t>
            </a:fld>
            <a:endParaRPr lang="en-US" dirty="0"/>
          </a:p>
        </p:txBody>
      </p:sp>
      <p:pic>
        <p:nvPicPr>
          <p:cNvPr id="7" name="Picture 6">
            <a:extLst>
              <a:ext uri="{FF2B5EF4-FFF2-40B4-BE49-F238E27FC236}">
                <a16:creationId xmlns:a16="http://schemas.microsoft.com/office/drawing/2014/main" id="{E850A6C7-39D4-426A-952C-BBA1411A4E70}"/>
              </a:ext>
            </a:extLst>
          </p:cNvPr>
          <p:cNvPicPr>
            <a:picLocks noChangeAspect="1"/>
          </p:cNvPicPr>
          <p:nvPr userDrawn="1"/>
        </p:nvPicPr>
        <p:blipFill>
          <a:blip r:embed="rId2"/>
          <a:stretch>
            <a:fillRect/>
          </a:stretch>
        </p:blipFill>
        <p:spPr>
          <a:xfrm>
            <a:off x="7337777" y="5872447"/>
            <a:ext cx="1524000" cy="999663"/>
          </a:xfrm>
          <a:prstGeom prst="rect">
            <a:avLst/>
          </a:prstGeom>
        </p:spPr>
      </p:pic>
      <p:pic>
        <p:nvPicPr>
          <p:cNvPr id="8" name="Picture 7">
            <a:extLst>
              <a:ext uri="{FF2B5EF4-FFF2-40B4-BE49-F238E27FC236}">
                <a16:creationId xmlns:a16="http://schemas.microsoft.com/office/drawing/2014/main" id="{FE84BDD4-0697-4728-ABCE-B237C44485C9}"/>
              </a:ext>
            </a:extLst>
          </p:cNvPr>
          <p:cNvPicPr>
            <a:picLocks noChangeAspect="1"/>
          </p:cNvPicPr>
          <p:nvPr userDrawn="1"/>
        </p:nvPicPr>
        <p:blipFill>
          <a:blip r:embed="rId2"/>
          <a:stretch>
            <a:fillRect/>
          </a:stretch>
        </p:blipFill>
        <p:spPr>
          <a:xfrm>
            <a:off x="7337777" y="1"/>
            <a:ext cx="1524000" cy="274638"/>
          </a:xfrm>
          <a:prstGeom prst="rect">
            <a:avLst/>
          </a:prstGeom>
        </p:spPr>
      </p:pic>
    </p:spTree>
    <p:extLst>
      <p:ext uri="{BB962C8B-B14F-4D97-AF65-F5344CB8AC3E}">
        <p14:creationId xmlns:p14="http://schemas.microsoft.com/office/powerpoint/2010/main" val="2750610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556135-7130-3442-A149-2CC7807668C0}" type="datetimeFigureOut">
              <a:rPr lang="en-US" smtClean="0"/>
              <a:pPr/>
              <a:t>8/23/2020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0A12CC-788D-2645-AF20-B2795FFB0B9A}"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2064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556135-7130-3442-A149-2CC7807668C0}" type="datetimeFigureOut">
              <a:rPr lang="en-US" smtClean="0"/>
              <a:pPr/>
              <a:t>8/23/2020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0A12CC-788D-2645-AF20-B2795FFB0B9A}" type="slidenum">
              <a:rPr lang="en-US" smtClean="0"/>
              <a:pPr/>
              <a:t>‹#›</a:t>
            </a:fld>
            <a:endParaRPr lang="en-US" dirty="0"/>
          </a:p>
        </p:txBody>
      </p:sp>
    </p:spTree>
    <p:extLst>
      <p:ext uri="{BB962C8B-B14F-4D97-AF65-F5344CB8AC3E}">
        <p14:creationId xmlns:p14="http://schemas.microsoft.com/office/powerpoint/2010/main" val="168562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556135-7130-3442-A149-2CC7807668C0}" type="datetimeFigureOut">
              <a:rPr lang="en-US" smtClean="0"/>
              <a:pPr/>
              <a:t>8/23/2020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0A12CC-788D-2645-AF20-B2795FFB0B9A}" type="slidenum">
              <a:rPr lang="en-US" smtClean="0"/>
              <a:pPr/>
              <a:t>‹#›</a:t>
            </a:fld>
            <a:endParaRPr lang="en-US" dirty="0"/>
          </a:p>
        </p:txBody>
      </p:sp>
    </p:spTree>
    <p:extLst>
      <p:ext uri="{BB962C8B-B14F-4D97-AF65-F5344CB8AC3E}">
        <p14:creationId xmlns:p14="http://schemas.microsoft.com/office/powerpoint/2010/main" val="258573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556135-7130-3442-A149-2CC7807668C0}" type="datetimeFigureOut">
              <a:rPr lang="en-US" smtClean="0"/>
              <a:pPr/>
              <a:t>8/23/2020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0A12CC-788D-2645-AF20-B2795FFB0B9A}" type="slidenum">
              <a:rPr lang="en-US" smtClean="0"/>
              <a:pPr/>
              <a:t>‹#›</a:t>
            </a:fld>
            <a:endParaRPr lang="en-US" dirty="0"/>
          </a:p>
        </p:txBody>
      </p:sp>
    </p:spTree>
    <p:extLst>
      <p:ext uri="{BB962C8B-B14F-4D97-AF65-F5344CB8AC3E}">
        <p14:creationId xmlns:p14="http://schemas.microsoft.com/office/powerpoint/2010/main" val="2016558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556135-7130-3442-A149-2CC7807668C0}" type="datetimeFigureOut">
              <a:rPr lang="en-US" smtClean="0"/>
              <a:pPr/>
              <a:t>8/23/2020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0A12CC-788D-2645-AF20-B2795FFB0B9A}" type="slidenum">
              <a:rPr lang="en-US" smtClean="0"/>
              <a:pPr/>
              <a:t>‹#›</a:t>
            </a:fld>
            <a:endParaRPr lang="en-US" dirty="0"/>
          </a:p>
        </p:txBody>
      </p:sp>
    </p:spTree>
    <p:extLst>
      <p:ext uri="{BB962C8B-B14F-4D97-AF65-F5344CB8AC3E}">
        <p14:creationId xmlns:p14="http://schemas.microsoft.com/office/powerpoint/2010/main" val="1540557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556135-7130-3442-A149-2CC7807668C0}" type="datetimeFigureOut">
              <a:rPr lang="en-US" smtClean="0"/>
              <a:pPr/>
              <a:t>8/23/2020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0A12CC-788D-2645-AF20-B2795FFB0B9A}" type="slidenum">
              <a:rPr lang="en-US" smtClean="0"/>
              <a:pPr/>
              <a:t>‹#›</a:t>
            </a:fld>
            <a:endParaRPr lang="en-US" dirty="0"/>
          </a:p>
        </p:txBody>
      </p:sp>
    </p:spTree>
    <p:extLst>
      <p:ext uri="{BB962C8B-B14F-4D97-AF65-F5344CB8AC3E}">
        <p14:creationId xmlns:p14="http://schemas.microsoft.com/office/powerpoint/2010/main" val="4182059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C556135-7130-3442-A149-2CC7807668C0}" type="datetimeFigureOut">
              <a:rPr lang="en-US" smtClean="0"/>
              <a:pPr/>
              <a:t>8/23/2020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0A12CC-788D-2645-AF20-B2795FFB0B9A}"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6646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C556135-7130-3442-A149-2CC7807668C0}" type="datetimeFigureOut">
              <a:rPr lang="en-US" smtClean="0"/>
              <a:pPr/>
              <a:t>8/23/2020</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F0A12CC-788D-2645-AF20-B2795FFB0B9A}" type="slidenum">
              <a:rPr lang="en-US" smtClean="0"/>
              <a:pPr/>
              <a:t>‹#›</a:t>
            </a:fld>
            <a:endParaRPr lang="en-US" dirty="0"/>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944412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661" r:id="rId12"/>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chart" Target="../charts/chart2.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hyperlink" Target="mailto:Hendrika@nedbank.co.za" TargetMode="External"/><Relationship Id="rId3" Type="http://schemas.openxmlformats.org/officeDocument/2006/relationships/hyperlink" Target="mailto:Abduli@sahomeloans.com" TargetMode="External"/><Relationship Id="rId7" Type="http://schemas.openxmlformats.org/officeDocument/2006/relationships/hyperlink" Target="mailto:GRaine@asisa.org.za" TargetMode="External"/><Relationship Id="rId2" Type="http://schemas.openxmlformats.org/officeDocument/2006/relationships/hyperlink" Target="mailto:David@quadridge.co.za" TargetMode="External"/><Relationship Id="rId1" Type="http://schemas.openxmlformats.org/officeDocument/2006/relationships/slideLayout" Target="../slideLayouts/slideLayout9.xml"/><Relationship Id="rId6" Type="http://schemas.openxmlformats.org/officeDocument/2006/relationships/hyperlink" Target="mailto:Nicholas.Gunning@standardbank.co.za" TargetMode="External"/><Relationship Id="rId5" Type="http://schemas.openxmlformats.org/officeDocument/2006/relationships/hyperlink" Target="mailto:Greg.Wakelin@absa.africa" TargetMode="External"/><Relationship Id="rId4" Type="http://schemas.openxmlformats.org/officeDocument/2006/relationships/hyperlink" Target="mailto:Cameron.Gough@firstrand.co.za"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5.jpe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82485959-954F-0744-B4A9-23ACE8C172DD}"/>
              </a:ext>
            </a:extLst>
          </p:cNvPr>
          <p:cNvSpPr txBox="1"/>
          <p:nvPr/>
        </p:nvSpPr>
        <p:spPr>
          <a:xfrm>
            <a:off x="475707" y="640080"/>
            <a:ext cx="3156492" cy="3034857"/>
          </a:xfrm>
          <a:prstGeom prst="rect">
            <a:avLst/>
          </a:prstGeom>
        </p:spPr>
        <p:txBody>
          <a:bodyPr vert="horz" lIns="91440" tIns="45720" rIns="91440" bIns="45720" rtlCol="0" anchor="b">
            <a:normAutofit/>
          </a:bodyPr>
          <a:lstStyle/>
          <a:p>
            <a:pPr algn="r" defTabSz="914400">
              <a:lnSpc>
                <a:spcPct val="80000"/>
              </a:lnSpc>
              <a:spcBef>
                <a:spcPct val="0"/>
              </a:spcBef>
              <a:spcAft>
                <a:spcPts val="600"/>
              </a:spcAft>
            </a:pPr>
            <a:r>
              <a:rPr lang="en-US" sz="3200" kern="1200" cap="all" spc="200" baseline="0" dirty="0">
                <a:solidFill>
                  <a:srgbClr val="FFFFFF"/>
                </a:solidFill>
                <a:latin typeface="+mj-lt"/>
                <a:ea typeface="+mj-ea"/>
                <a:cs typeface="+mj-cs"/>
              </a:rPr>
              <a:t>PRESENTATION TO THE SOUTH AFRICAN RESERVE BANK</a:t>
            </a:r>
          </a:p>
          <a:p>
            <a:pPr algn="r" defTabSz="914400">
              <a:lnSpc>
                <a:spcPct val="80000"/>
              </a:lnSpc>
              <a:spcBef>
                <a:spcPct val="0"/>
              </a:spcBef>
              <a:spcAft>
                <a:spcPts val="600"/>
              </a:spcAft>
            </a:pPr>
            <a:endParaRPr lang="en-US" sz="3200" kern="1200" cap="all" spc="200" baseline="0" dirty="0">
              <a:solidFill>
                <a:srgbClr val="FFFFFF"/>
              </a:solidFill>
              <a:latin typeface="+mj-lt"/>
              <a:ea typeface="+mj-ea"/>
              <a:cs typeface="+mj-cs"/>
            </a:endParaRPr>
          </a:p>
          <a:p>
            <a:pPr algn="r" defTabSz="914400">
              <a:lnSpc>
                <a:spcPct val="80000"/>
              </a:lnSpc>
              <a:spcBef>
                <a:spcPct val="0"/>
              </a:spcBef>
              <a:spcAft>
                <a:spcPts val="600"/>
              </a:spcAft>
            </a:pPr>
            <a:endParaRPr lang="en-US" sz="3200" kern="1200" cap="all" spc="200" baseline="0" dirty="0">
              <a:solidFill>
                <a:srgbClr val="FFFFFF"/>
              </a:solidFill>
              <a:latin typeface="+mj-lt"/>
              <a:ea typeface="+mj-ea"/>
              <a:cs typeface="+mj-cs"/>
            </a:endParaRPr>
          </a:p>
          <a:p>
            <a:pPr algn="r" defTabSz="914400">
              <a:lnSpc>
                <a:spcPct val="80000"/>
              </a:lnSpc>
              <a:spcBef>
                <a:spcPct val="0"/>
              </a:spcBef>
              <a:spcAft>
                <a:spcPts val="600"/>
              </a:spcAft>
            </a:pPr>
            <a:r>
              <a:rPr lang="en-US" sz="3200" kern="1200" cap="all" spc="200" baseline="0" dirty="0">
                <a:solidFill>
                  <a:srgbClr val="FFFFFF"/>
                </a:solidFill>
                <a:latin typeface="+mj-lt"/>
                <a:ea typeface="+mj-ea"/>
                <a:cs typeface="+mj-cs"/>
              </a:rPr>
              <a:t>17 AUGUST 2020</a:t>
            </a:r>
          </a:p>
        </p:txBody>
      </p:sp>
      <p:cxnSp>
        <p:nvCxnSpPr>
          <p:cNvPr id="18" name="Straight Connector 17">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009" y="3765314"/>
            <a:ext cx="294894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70FFF25-8AC2-450E-B489-4D0C996611F3}"/>
              </a:ext>
            </a:extLst>
          </p:cNvPr>
          <p:cNvPicPr>
            <a:picLocks noChangeAspect="1"/>
          </p:cNvPicPr>
          <p:nvPr/>
        </p:nvPicPr>
        <p:blipFill>
          <a:blip r:embed="rId3"/>
          <a:stretch>
            <a:fillRect/>
          </a:stretch>
        </p:blipFill>
        <p:spPr>
          <a:xfrm>
            <a:off x="5289479" y="1199016"/>
            <a:ext cx="2648277" cy="2293992"/>
          </a:xfrm>
          <a:prstGeom prst="rect">
            <a:avLst/>
          </a:prstGeom>
        </p:spPr>
      </p:pic>
    </p:spTree>
    <p:extLst>
      <p:ext uri="{BB962C8B-B14F-4D97-AF65-F5344CB8AC3E}">
        <p14:creationId xmlns:p14="http://schemas.microsoft.com/office/powerpoint/2010/main" val="1562463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8CCF2F-7407-8042-A9A8-169F3D6AB0DC}"/>
              </a:ext>
            </a:extLst>
          </p:cNvPr>
          <p:cNvSpPr>
            <a:spLocks noGrp="1"/>
          </p:cNvSpPr>
          <p:nvPr>
            <p:ph type="title"/>
          </p:nvPr>
        </p:nvSpPr>
        <p:spPr>
          <a:xfrm>
            <a:off x="356617" y="643467"/>
            <a:ext cx="2898648" cy="5571066"/>
          </a:xfrm>
        </p:spPr>
        <p:txBody>
          <a:bodyPr vert="horz" lIns="91440" tIns="45720" rIns="91440" bIns="45720" rtlCol="0" anchor="ctr">
            <a:normAutofit/>
          </a:bodyPr>
          <a:lstStyle/>
          <a:p>
            <a:r>
              <a:rPr lang="en-US" sz="2800" b="1" kern="1200" cap="all" spc="100" baseline="0" dirty="0">
                <a:solidFill>
                  <a:srgbClr val="FFFFFF"/>
                </a:solidFill>
                <a:latin typeface="+mj-lt"/>
                <a:ea typeface="+mj-ea"/>
                <a:cs typeface="+mj-cs"/>
              </a:rPr>
              <a:t>Introduction to securitisation </a:t>
            </a:r>
            <a:r>
              <a:rPr lang="en-US" sz="2800" b="1" dirty="0">
                <a:solidFill>
                  <a:srgbClr val="FFFFFF"/>
                </a:solidFill>
              </a:rPr>
              <a:t>(continued)</a:t>
            </a:r>
            <a:endParaRPr lang="en-US" sz="2800" b="1" kern="1200" cap="all" spc="100" baseline="0" dirty="0">
              <a:solidFill>
                <a:srgbClr val="FFFFFF"/>
              </a:solidFill>
              <a:latin typeface="+mj-lt"/>
              <a:ea typeface="+mj-ea"/>
              <a:cs typeface="+mj-cs"/>
            </a:endParaRPr>
          </a:p>
        </p:txBody>
      </p:sp>
      <p:pic>
        <p:nvPicPr>
          <p:cNvPr id="4" name="Picture 3">
            <a:extLst>
              <a:ext uri="{FF2B5EF4-FFF2-40B4-BE49-F238E27FC236}">
                <a16:creationId xmlns:a16="http://schemas.microsoft.com/office/drawing/2014/main" id="{7CDEDD01-6D0F-6846-9B3D-0B2D7C349A29}"/>
              </a:ext>
            </a:extLst>
          </p:cNvPr>
          <p:cNvPicPr>
            <a:picLocks noChangeAspect="1"/>
          </p:cNvPicPr>
          <p:nvPr/>
        </p:nvPicPr>
        <p:blipFill rotWithShape="1">
          <a:blip r:embed="rId2">
            <a:extLst>
              <a:ext uri="{28A0092B-C50C-407E-A947-70E740481C1C}">
                <a14:useLocalDpi xmlns:a14="http://schemas.microsoft.com/office/drawing/2010/main" val="0"/>
              </a:ext>
            </a:extLst>
          </a:blip>
          <a:srcRect b="33389"/>
          <a:stretch/>
        </p:blipFill>
        <p:spPr>
          <a:xfrm>
            <a:off x="7989853" y="6189406"/>
            <a:ext cx="1050994" cy="606935"/>
          </a:xfrm>
          <a:prstGeom prst="rect">
            <a:avLst/>
          </a:prstGeom>
        </p:spPr>
      </p:pic>
      <p:sp>
        <p:nvSpPr>
          <p:cNvPr id="7" name="Rectangle: Rounded Corners 6">
            <a:extLst>
              <a:ext uri="{FF2B5EF4-FFF2-40B4-BE49-F238E27FC236}">
                <a16:creationId xmlns:a16="http://schemas.microsoft.com/office/drawing/2014/main" id="{510A6CFC-283A-4DA8-8914-883651FB72F0}"/>
              </a:ext>
            </a:extLst>
          </p:cNvPr>
          <p:cNvSpPr/>
          <p:nvPr/>
        </p:nvSpPr>
        <p:spPr>
          <a:xfrm>
            <a:off x="3686671" y="228687"/>
            <a:ext cx="5256161" cy="41478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r>
              <a:rPr lang="en-ZA" dirty="0"/>
              <a:t>Key pillars to successful securitisation</a:t>
            </a:r>
          </a:p>
        </p:txBody>
      </p:sp>
      <p:sp>
        <p:nvSpPr>
          <p:cNvPr id="3" name="Rectangle 2">
            <a:extLst>
              <a:ext uri="{FF2B5EF4-FFF2-40B4-BE49-F238E27FC236}">
                <a16:creationId xmlns:a16="http://schemas.microsoft.com/office/drawing/2014/main" id="{4079A005-FD63-47C0-A852-9C275E63F83D}"/>
              </a:ext>
            </a:extLst>
          </p:cNvPr>
          <p:cNvSpPr/>
          <p:nvPr/>
        </p:nvSpPr>
        <p:spPr>
          <a:xfrm>
            <a:off x="3611882" y="643467"/>
            <a:ext cx="5330950" cy="5290615"/>
          </a:xfrm>
          <a:prstGeom prst="rect">
            <a:avLst/>
          </a:prstGeom>
        </p:spPr>
        <p:txBody>
          <a:bodyPr wrap="square">
            <a:spAutoFit/>
          </a:bodyPr>
          <a:lstStyle/>
          <a:p>
            <a:pPr lvl="0">
              <a:lnSpc>
                <a:spcPts val="1500"/>
              </a:lnSpc>
            </a:pPr>
            <a:endParaRPr lang="en-US" dirty="0"/>
          </a:p>
          <a:p>
            <a:pPr marL="285750" lvl="0" indent="-285750">
              <a:lnSpc>
                <a:spcPts val="1500"/>
              </a:lnSpc>
              <a:buFont typeface="Wingdings" panose="05000000000000000000" pitchFamily="2" charset="2"/>
              <a:buChar char="Ø"/>
            </a:pPr>
            <a:r>
              <a:rPr lang="en-US" sz="1600" b="1" dirty="0">
                <a:solidFill>
                  <a:schemeClr val="tx1">
                    <a:lumMod val="85000"/>
                    <a:lumOff val="15000"/>
                  </a:schemeClr>
                </a:solidFill>
              </a:rPr>
              <a:t>Quality of underlying assets</a:t>
            </a:r>
          </a:p>
          <a:p>
            <a:pPr lvl="0">
              <a:lnSpc>
                <a:spcPts val="1500"/>
              </a:lnSpc>
            </a:pPr>
            <a:endParaRPr lang="en-US" sz="1600" b="1" dirty="0">
              <a:solidFill>
                <a:schemeClr val="tx1">
                  <a:lumMod val="85000"/>
                  <a:lumOff val="15000"/>
                </a:schemeClr>
              </a:solidFill>
            </a:endParaRPr>
          </a:p>
          <a:p>
            <a:pPr marL="539750" lvl="1" indent="-285750">
              <a:lnSpc>
                <a:spcPts val="1500"/>
              </a:lnSpc>
              <a:buFont typeface="Wingdings" panose="05000000000000000000" pitchFamily="2" charset="2"/>
              <a:buChar char="ü"/>
            </a:pPr>
            <a:r>
              <a:rPr lang="en-US" sz="1400" dirty="0">
                <a:solidFill>
                  <a:schemeClr val="tx1">
                    <a:lumMod val="85000"/>
                    <a:lumOff val="15000"/>
                  </a:schemeClr>
                </a:solidFill>
              </a:rPr>
              <a:t>Robust underwriting standards (with regulatory oversight)</a:t>
            </a:r>
          </a:p>
          <a:p>
            <a:pPr marL="539750" lvl="1" indent="-285750">
              <a:lnSpc>
                <a:spcPts val="1500"/>
              </a:lnSpc>
              <a:buFont typeface="Wingdings" panose="05000000000000000000" pitchFamily="2" charset="2"/>
              <a:buChar char="ü"/>
            </a:pPr>
            <a:r>
              <a:rPr lang="en-US" sz="1400" dirty="0">
                <a:solidFill>
                  <a:schemeClr val="tx1">
                    <a:lumMod val="85000"/>
                    <a:lumOff val="15000"/>
                  </a:schemeClr>
                </a:solidFill>
              </a:rPr>
              <a:t>Originator / servicer track record</a:t>
            </a:r>
          </a:p>
          <a:p>
            <a:pPr lvl="0">
              <a:lnSpc>
                <a:spcPts val="1500"/>
              </a:lnSpc>
            </a:pPr>
            <a:endParaRPr lang="en-US" sz="1600" dirty="0">
              <a:solidFill>
                <a:schemeClr val="tx1">
                  <a:lumMod val="85000"/>
                  <a:lumOff val="15000"/>
                </a:schemeClr>
              </a:solidFill>
            </a:endParaRPr>
          </a:p>
          <a:p>
            <a:pPr marL="285750" lvl="0" indent="-285750">
              <a:lnSpc>
                <a:spcPts val="1500"/>
              </a:lnSpc>
              <a:buFont typeface="Wingdings" panose="05000000000000000000" pitchFamily="2" charset="2"/>
              <a:buChar char="Ø"/>
            </a:pPr>
            <a:r>
              <a:rPr lang="en-US" sz="1600" b="1" dirty="0">
                <a:solidFill>
                  <a:schemeClr val="tx1">
                    <a:lumMod val="85000"/>
                    <a:lumOff val="15000"/>
                  </a:schemeClr>
                </a:solidFill>
              </a:rPr>
              <a:t>Coherent structuring solutions </a:t>
            </a:r>
          </a:p>
          <a:p>
            <a:pPr marL="285750" lvl="0" indent="-285750">
              <a:lnSpc>
                <a:spcPts val="1500"/>
              </a:lnSpc>
              <a:buFont typeface="Wingdings" panose="05000000000000000000" pitchFamily="2" charset="2"/>
              <a:buChar char="Ø"/>
            </a:pPr>
            <a:endParaRPr lang="en-US" sz="1600" b="1" dirty="0">
              <a:solidFill>
                <a:schemeClr val="tx1">
                  <a:lumMod val="85000"/>
                  <a:lumOff val="15000"/>
                </a:schemeClr>
              </a:solidFill>
            </a:endParaRPr>
          </a:p>
          <a:p>
            <a:pPr marL="539750" lvl="1" indent="-274638">
              <a:lnSpc>
                <a:spcPts val="1500"/>
              </a:lnSpc>
              <a:buFont typeface="Wingdings" panose="05000000000000000000" pitchFamily="2" charset="2"/>
              <a:buChar char="ü"/>
            </a:pPr>
            <a:r>
              <a:rPr lang="en-US" sz="1400" dirty="0">
                <a:solidFill>
                  <a:schemeClr val="tx1">
                    <a:lumMod val="85000"/>
                    <a:lumOff val="15000"/>
                  </a:schemeClr>
                </a:solidFill>
              </a:rPr>
              <a:t>Elimination of unnecessary complexity</a:t>
            </a:r>
          </a:p>
          <a:p>
            <a:pPr marL="539750" lvl="1" indent="-274638">
              <a:lnSpc>
                <a:spcPts val="1500"/>
              </a:lnSpc>
              <a:buFont typeface="Wingdings" panose="05000000000000000000" pitchFamily="2" charset="2"/>
              <a:buChar char="ü"/>
            </a:pPr>
            <a:r>
              <a:rPr lang="en-US" sz="1400" dirty="0">
                <a:solidFill>
                  <a:schemeClr val="tx1">
                    <a:lumMod val="85000"/>
                    <a:lumOff val="15000"/>
                  </a:schemeClr>
                </a:solidFill>
              </a:rPr>
              <a:t>Clearly articulated “pass through” of risk inherent to the underlying assets</a:t>
            </a:r>
          </a:p>
          <a:p>
            <a:pPr marL="742950" lvl="1" indent="-285750">
              <a:lnSpc>
                <a:spcPts val="1500"/>
              </a:lnSpc>
              <a:buFont typeface="Wingdings" panose="05000000000000000000" pitchFamily="2" charset="2"/>
              <a:buChar char="ü"/>
            </a:pPr>
            <a:endParaRPr lang="en-US" sz="1400" dirty="0">
              <a:solidFill>
                <a:schemeClr val="tx1">
                  <a:lumMod val="85000"/>
                  <a:lumOff val="15000"/>
                </a:schemeClr>
              </a:solidFill>
            </a:endParaRPr>
          </a:p>
          <a:p>
            <a:pPr marL="285750" lvl="0" indent="-285750">
              <a:lnSpc>
                <a:spcPts val="1500"/>
              </a:lnSpc>
              <a:buFont typeface="Wingdings" panose="05000000000000000000" pitchFamily="2" charset="2"/>
              <a:buChar char="Ø"/>
            </a:pPr>
            <a:r>
              <a:rPr lang="en-US" sz="1600" b="1" dirty="0">
                <a:solidFill>
                  <a:schemeClr val="tx1">
                    <a:lumMod val="85000"/>
                    <a:lumOff val="15000"/>
                  </a:schemeClr>
                </a:solidFill>
              </a:rPr>
              <a:t>Rating methodology</a:t>
            </a:r>
          </a:p>
          <a:p>
            <a:pPr marL="285750" lvl="0" indent="-285750">
              <a:lnSpc>
                <a:spcPts val="1500"/>
              </a:lnSpc>
              <a:buFont typeface="Wingdings" panose="05000000000000000000" pitchFamily="2" charset="2"/>
              <a:buChar char="Ø"/>
            </a:pPr>
            <a:endParaRPr lang="en-US" sz="1600" b="1" dirty="0">
              <a:solidFill>
                <a:schemeClr val="tx1">
                  <a:lumMod val="85000"/>
                  <a:lumOff val="15000"/>
                </a:schemeClr>
              </a:solidFill>
            </a:endParaRPr>
          </a:p>
          <a:p>
            <a:pPr marL="539750" lvl="1" indent="-285750">
              <a:lnSpc>
                <a:spcPts val="1500"/>
              </a:lnSpc>
              <a:buFont typeface="Wingdings" panose="05000000000000000000" pitchFamily="2" charset="2"/>
              <a:buChar char="ü"/>
            </a:pPr>
            <a:r>
              <a:rPr lang="en-US" sz="1400" dirty="0">
                <a:solidFill>
                  <a:schemeClr val="tx1">
                    <a:lumMod val="85000"/>
                    <a:lumOff val="15000"/>
                  </a:schemeClr>
                </a:solidFill>
              </a:rPr>
              <a:t>Transparent methodology / approach used to arrive at credit opinions</a:t>
            </a:r>
          </a:p>
          <a:p>
            <a:pPr marL="539750" lvl="1" indent="-285750">
              <a:lnSpc>
                <a:spcPts val="1500"/>
              </a:lnSpc>
              <a:buFont typeface="Wingdings" panose="05000000000000000000" pitchFamily="2" charset="2"/>
              <a:buChar char="ü"/>
            </a:pPr>
            <a:r>
              <a:rPr lang="en-US" sz="1400" dirty="0">
                <a:solidFill>
                  <a:schemeClr val="tx1">
                    <a:lumMod val="85000"/>
                    <a:lumOff val="15000"/>
                  </a:schemeClr>
                </a:solidFill>
              </a:rPr>
              <a:t>Consistency in approach through the cycle</a:t>
            </a:r>
          </a:p>
          <a:p>
            <a:pPr marL="254000" lvl="1">
              <a:lnSpc>
                <a:spcPts val="1500"/>
              </a:lnSpc>
            </a:pPr>
            <a:endParaRPr lang="en-US" sz="1400" dirty="0">
              <a:solidFill>
                <a:schemeClr val="tx1">
                  <a:lumMod val="85000"/>
                  <a:lumOff val="15000"/>
                </a:schemeClr>
              </a:solidFill>
            </a:endParaRPr>
          </a:p>
          <a:p>
            <a:pPr marL="265113" lvl="1" indent="-265113">
              <a:lnSpc>
                <a:spcPts val="1500"/>
              </a:lnSpc>
              <a:buFont typeface="Wingdings" panose="05000000000000000000" pitchFamily="2" charset="2"/>
              <a:buChar char="Ø"/>
            </a:pPr>
            <a:r>
              <a:rPr lang="en-US" sz="1600" b="1" dirty="0">
                <a:solidFill>
                  <a:schemeClr val="tx1">
                    <a:lumMod val="85000"/>
                    <a:lumOff val="15000"/>
                  </a:schemeClr>
                </a:solidFill>
              </a:rPr>
              <a:t> Regulatory regime</a:t>
            </a:r>
          </a:p>
          <a:p>
            <a:pPr lvl="1">
              <a:lnSpc>
                <a:spcPts val="1500"/>
              </a:lnSpc>
            </a:pPr>
            <a:endParaRPr lang="en-US" sz="1400" dirty="0">
              <a:solidFill>
                <a:schemeClr val="tx1">
                  <a:lumMod val="85000"/>
                  <a:lumOff val="15000"/>
                </a:schemeClr>
              </a:solidFill>
            </a:endParaRPr>
          </a:p>
          <a:p>
            <a:pPr marL="539750" lvl="1" indent="-274638">
              <a:lnSpc>
                <a:spcPts val="1500"/>
              </a:lnSpc>
              <a:buFont typeface="Wingdings" panose="05000000000000000000" pitchFamily="2" charset="2"/>
              <a:buChar char="ü"/>
            </a:pPr>
            <a:r>
              <a:rPr lang="en-US" sz="1400" dirty="0">
                <a:solidFill>
                  <a:schemeClr val="tx1">
                    <a:lumMod val="85000"/>
                    <a:lumOff val="15000"/>
                  </a:schemeClr>
                </a:solidFill>
              </a:rPr>
              <a:t>Robust regime to protect investors whilst also enabling market activity</a:t>
            </a:r>
          </a:p>
          <a:p>
            <a:pPr marL="539750" lvl="1" indent="-274638">
              <a:lnSpc>
                <a:spcPts val="1500"/>
              </a:lnSpc>
              <a:buFont typeface="Wingdings" panose="05000000000000000000" pitchFamily="2" charset="2"/>
              <a:buChar char="ü"/>
            </a:pPr>
            <a:r>
              <a:rPr lang="en-US" sz="1400" dirty="0">
                <a:solidFill>
                  <a:schemeClr val="tx1">
                    <a:lumMod val="85000"/>
                    <a:lumOff val="15000"/>
                  </a:schemeClr>
                </a:solidFill>
              </a:rPr>
              <a:t>Regulatory framework designed to address specific issues in local market (whilst taking learnings from international markets)</a:t>
            </a:r>
          </a:p>
          <a:p>
            <a:pPr marL="539750" lvl="1" indent="-274638">
              <a:lnSpc>
                <a:spcPts val="1500"/>
              </a:lnSpc>
              <a:buFont typeface="Wingdings" panose="05000000000000000000" pitchFamily="2" charset="2"/>
              <a:buChar char="ü"/>
            </a:pPr>
            <a:endParaRPr lang="en-US" sz="1400" dirty="0">
              <a:solidFill>
                <a:schemeClr val="tx1">
                  <a:lumMod val="85000"/>
                  <a:lumOff val="15000"/>
                </a:schemeClr>
              </a:solidFill>
            </a:endParaRPr>
          </a:p>
          <a:p>
            <a:pPr marL="285750" lvl="0" indent="-285750">
              <a:lnSpc>
                <a:spcPts val="1500"/>
              </a:lnSpc>
              <a:buFont typeface="Wingdings" panose="05000000000000000000" pitchFamily="2" charset="2"/>
              <a:buChar char="Ø"/>
            </a:pPr>
            <a:r>
              <a:rPr lang="en-US" sz="1600" b="1" dirty="0">
                <a:solidFill>
                  <a:schemeClr val="tx1">
                    <a:lumMod val="85000"/>
                    <a:lumOff val="15000"/>
                  </a:schemeClr>
                </a:solidFill>
              </a:rPr>
              <a:t>Liquidity</a:t>
            </a:r>
            <a:r>
              <a:rPr lang="en-US" sz="1600" dirty="0">
                <a:solidFill>
                  <a:schemeClr val="tx1">
                    <a:lumMod val="85000"/>
                    <a:lumOff val="15000"/>
                  </a:schemeClr>
                </a:solidFill>
              </a:rPr>
              <a:t> (both primary &amp; secondary market).</a:t>
            </a:r>
          </a:p>
        </p:txBody>
      </p:sp>
    </p:spTree>
    <p:extLst>
      <p:ext uri="{BB962C8B-B14F-4D97-AF65-F5344CB8AC3E}">
        <p14:creationId xmlns:p14="http://schemas.microsoft.com/office/powerpoint/2010/main" val="3106674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CCF2F-7407-8042-A9A8-169F3D6AB0DC}"/>
              </a:ext>
            </a:extLst>
          </p:cNvPr>
          <p:cNvSpPr>
            <a:spLocks noGrp="1"/>
          </p:cNvSpPr>
          <p:nvPr>
            <p:ph type="title"/>
          </p:nvPr>
        </p:nvSpPr>
        <p:spPr>
          <a:xfrm>
            <a:off x="482601" y="643467"/>
            <a:ext cx="2561709" cy="5571066"/>
          </a:xfrm>
        </p:spPr>
        <p:txBody>
          <a:bodyPr vert="horz" lIns="91440" tIns="45720" rIns="91440" bIns="45720" rtlCol="0" anchor="ctr">
            <a:normAutofit/>
          </a:bodyPr>
          <a:lstStyle/>
          <a:p>
            <a:r>
              <a:rPr lang="en-US" sz="2800" b="1" kern="1200" cap="all" spc="100" baseline="0" dirty="0">
                <a:solidFill>
                  <a:srgbClr val="FFFFFF"/>
                </a:solidFill>
                <a:latin typeface="+mj-lt"/>
                <a:ea typeface="+mj-ea"/>
                <a:cs typeface="+mj-cs"/>
              </a:rPr>
              <a:t>Introduction to securitisation</a:t>
            </a:r>
          </a:p>
        </p:txBody>
      </p:sp>
      <p:pic>
        <p:nvPicPr>
          <p:cNvPr id="5" name="Picture 4">
            <a:extLst>
              <a:ext uri="{FF2B5EF4-FFF2-40B4-BE49-F238E27FC236}">
                <a16:creationId xmlns:a16="http://schemas.microsoft.com/office/drawing/2014/main" id="{FE0D2D6F-CC10-5345-AC4C-312CB44D6212}"/>
              </a:ext>
            </a:extLst>
          </p:cNvPr>
          <p:cNvPicPr>
            <a:picLocks noChangeAspect="1"/>
          </p:cNvPicPr>
          <p:nvPr/>
        </p:nvPicPr>
        <p:blipFill rotWithShape="1">
          <a:blip r:embed="rId2">
            <a:extLst>
              <a:ext uri="{28A0092B-C50C-407E-A947-70E740481C1C}">
                <a14:useLocalDpi xmlns:a14="http://schemas.microsoft.com/office/drawing/2010/main" val="0"/>
              </a:ext>
            </a:extLst>
          </a:blip>
          <a:srcRect b="33389"/>
          <a:stretch/>
        </p:blipFill>
        <p:spPr>
          <a:xfrm>
            <a:off x="7989853" y="6123004"/>
            <a:ext cx="1050994" cy="606935"/>
          </a:xfrm>
          <a:prstGeom prst="rect">
            <a:avLst/>
          </a:prstGeom>
        </p:spPr>
      </p:pic>
      <p:pic>
        <p:nvPicPr>
          <p:cNvPr id="6" name="Picture 5">
            <a:extLst>
              <a:ext uri="{FF2B5EF4-FFF2-40B4-BE49-F238E27FC236}">
                <a16:creationId xmlns:a16="http://schemas.microsoft.com/office/drawing/2014/main" id="{E9B128B1-7528-4557-BE88-D1FD85BD58F0}"/>
              </a:ext>
            </a:extLst>
          </p:cNvPr>
          <p:cNvPicPr>
            <a:picLocks noChangeAspect="1"/>
          </p:cNvPicPr>
          <p:nvPr/>
        </p:nvPicPr>
        <p:blipFill>
          <a:blip r:embed="rId3"/>
          <a:stretch>
            <a:fillRect/>
          </a:stretch>
        </p:blipFill>
        <p:spPr>
          <a:xfrm>
            <a:off x="0" y="0"/>
            <a:ext cx="3497883" cy="6858000"/>
          </a:xfrm>
          <a:prstGeom prst="rect">
            <a:avLst/>
          </a:prstGeom>
        </p:spPr>
      </p:pic>
      <p:sp>
        <p:nvSpPr>
          <p:cNvPr id="7" name="Title 1">
            <a:extLst>
              <a:ext uri="{FF2B5EF4-FFF2-40B4-BE49-F238E27FC236}">
                <a16:creationId xmlns:a16="http://schemas.microsoft.com/office/drawing/2014/main" id="{F9305A19-0414-43C5-B7D5-C246D4FA4E97}"/>
              </a:ext>
            </a:extLst>
          </p:cNvPr>
          <p:cNvSpPr txBox="1">
            <a:spLocks/>
          </p:cNvSpPr>
          <p:nvPr/>
        </p:nvSpPr>
        <p:spPr>
          <a:xfrm>
            <a:off x="346439" y="643467"/>
            <a:ext cx="2817386" cy="557106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sz="2800" b="1" dirty="0">
                <a:solidFill>
                  <a:srgbClr val="FFFFFF"/>
                </a:solidFill>
              </a:rPr>
              <a:t>Introduction to securitisation</a:t>
            </a:r>
            <a:br>
              <a:rPr lang="en-US" sz="2800" b="1" dirty="0">
                <a:solidFill>
                  <a:srgbClr val="FFFFFF"/>
                </a:solidFill>
              </a:rPr>
            </a:br>
            <a:r>
              <a:rPr lang="en-US" sz="2800" b="1" dirty="0">
                <a:solidFill>
                  <a:srgbClr val="FFFFFF"/>
                </a:solidFill>
              </a:rPr>
              <a:t>(continued)</a:t>
            </a:r>
          </a:p>
        </p:txBody>
      </p:sp>
      <p:sp>
        <p:nvSpPr>
          <p:cNvPr id="9" name="Rectangle: Rounded Corners 8">
            <a:extLst>
              <a:ext uri="{FF2B5EF4-FFF2-40B4-BE49-F238E27FC236}">
                <a16:creationId xmlns:a16="http://schemas.microsoft.com/office/drawing/2014/main" id="{0731332D-C4F0-4F86-BD7B-0DA9B234C6DA}"/>
              </a:ext>
            </a:extLst>
          </p:cNvPr>
          <p:cNvSpPr/>
          <p:nvPr/>
        </p:nvSpPr>
        <p:spPr>
          <a:xfrm>
            <a:off x="3887839" y="210791"/>
            <a:ext cx="4936121" cy="606934"/>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algn="ctr"/>
            <a:r>
              <a:rPr lang="en-ZA" sz="1600" dirty="0"/>
              <a:t>Benefits of Securitisation – Tangible socio-economic contribution</a:t>
            </a:r>
          </a:p>
        </p:txBody>
      </p:sp>
      <p:pic>
        <p:nvPicPr>
          <p:cNvPr id="4" name="Picture 3">
            <a:extLst>
              <a:ext uri="{FF2B5EF4-FFF2-40B4-BE49-F238E27FC236}">
                <a16:creationId xmlns:a16="http://schemas.microsoft.com/office/drawing/2014/main" id="{9B0F4201-718C-4D95-8665-6D9E592C7DC1}"/>
              </a:ext>
            </a:extLst>
          </p:cNvPr>
          <p:cNvPicPr>
            <a:picLocks noChangeAspect="1"/>
          </p:cNvPicPr>
          <p:nvPr/>
        </p:nvPicPr>
        <p:blipFill>
          <a:blip r:embed="rId4"/>
          <a:stretch>
            <a:fillRect/>
          </a:stretch>
        </p:blipFill>
        <p:spPr>
          <a:xfrm>
            <a:off x="3510264" y="3511729"/>
            <a:ext cx="5550053" cy="3050456"/>
          </a:xfrm>
          <a:prstGeom prst="rect">
            <a:avLst/>
          </a:prstGeom>
        </p:spPr>
      </p:pic>
      <p:pic>
        <p:nvPicPr>
          <p:cNvPr id="8" name="Picture 7">
            <a:extLst>
              <a:ext uri="{FF2B5EF4-FFF2-40B4-BE49-F238E27FC236}">
                <a16:creationId xmlns:a16="http://schemas.microsoft.com/office/drawing/2014/main" id="{509B92C9-3913-48D3-8741-8B353387AA8E}"/>
              </a:ext>
            </a:extLst>
          </p:cNvPr>
          <p:cNvPicPr>
            <a:picLocks noChangeAspect="1"/>
          </p:cNvPicPr>
          <p:nvPr/>
        </p:nvPicPr>
        <p:blipFill>
          <a:blip r:embed="rId5"/>
          <a:stretch>
            <a:fillRect/>
          </a:stretch>
        </p:blipFill>
        <p:spPr>
          <a:xfrm>
            <a:off x="3510264" y="1046867"/>
            <a:ext cx="5551801" cy="2382133"/>
          </a:xfrm>
          <a:prstGeom prst="rect">
            <a:avLst/>
          </a:prstGeom>
        </p:spPr>
      </p:pic>
    </p:spTree>
    <p:extLst>
      <p:ext uri="{BB962C8B-B14F-4D97-AF65-F5344CB8AC3E}">
        <p14:creationId xmlns:p14="http://schemas.microsoft.com/office/powerpoint/2010/main" val="1599583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8CCF2F-7407-8042-A9A8-169F3D6AB0DC}"/>
              </a:ext>
            </a:extLst>
          </p:cNvPr>
          <p:cNvSpPr>
            <a:spLocks noGrp="1"/>
          </p:cNvSpPr>
          <p:nvPr>
            <p:ph type="title"/>
          </p:nvPr>
        </p:nvSpPr>
        <p:spPr>
          <a:xfrm>
            <a:off x="723591" y="804333"/>
            <a:ext cx="2543925" cy="5249334"/>
          </a:xfrm>
        </p:spPr>
        <p:txBody>
          <a:bodyPr vert="horz" lIns="91440" tIns="45720" rIns="91440" bIns="45720" rtlCol="0" anchor="ctr">
            <a:normAutofit/>
          </a:bodyPr>
          <a:lstStyle/>
          <a:p>
            <a:pPr algn="r"/>
            <a:r>
              <a:rPr lang="en-US" sz="5000" b="1" dirty="0">
                <a:solidFill>
                  <a:srgbClr val="FFFFFF"/>
                </a:solidFill>
              </a:rPr>
              <a:t>State of the market</a:t>
            </a:r>
          </a:p>
        </p:txBody>
      </p:sp>
      <p:pic>
        <p:nvPicPr>
          <p:cNvPr id="4" name="Picture 3">
            <a:extLst>
              <a:ext uri="{FF2B5EF4-FFF2-40B4-BE49-F238E27FC236}">
                <a16:creationId xmlns:a16="http://schemas.microsoft.com/office/drawing/2014/main" id="{07F3ADC2-057D-AD48-A794-802D11CB312A}"/>
              </a:ext>
            </a:extLst>
          </p:cNvPr>
          <p:cNvPicPr>
            <a:picLocks noChangeAspect="1"/>
          </p:cNvPicPr>
          <p:nvPr/>
        </p:nvPicPr>
        <p:blipFill rotWithShape="1">
          <a:blip r:embed="rId2">
            <a:extLst>
              <a:ext uri="{28A0092B-C50C-407E-A947-70E740481C1C}">
                <a14:useLocalDpi xmlns:a14="http://schemas.microsoft.com/office/drawing/2010/main" val="0"/>
              </a:ext>
            </a:extLst>
          </a:blip>
          <a:srcRect b="33389"/>
          <a:stretch/>
        </p:blipFill>
        <p:spPr>
          <a:xfrm>
            <a:off x="7989853" y="6189406"/>
            <a:ext cx="1050994" cy="606935"/>
          </a:xfrm>
          <a:prstGeom prst="rect">
            <a:avLst/>
          </a:prstGeom>
        </p:spPr>
      </p:pic>
      <p:sp>
        <p:nvSpPr>
          <p:cNvPr id="5" name="Rectangle 4">
            <a:extLst>
              <a:ext uri="{FF2B5EF4-FFF2-40B4-BE49-F238E27FC236}">
                <a16:creationId xmlns:a16="http://schemas.microsoft.com/office/drawing/2014/main" id="{6249B9C0-BC8B-4CC4-AA52-B69FBEBDF249}"/>
              </a:ext>
            </a:extLst>
          </p:cNvPr>
          <p:cNvSpPr/>
          <p:nvPr/>
        </p:nvSpPr>
        <p:spPr>
          <a:xfrm>
            <a:off x="3642812" y="1740724"/>
            <a:ext cx="5236012" cy="3309496"/>
          </a:xfrm>
          <a:prstGeom prst="rect">
            <a:avLst/>
          </a:prstGeom>
        </p:spPr>
        <p:txBody>
          <a:bodyPr wrap="square">
            <a:spAutoFit/>
          </a:bodyPr>
          <a:lstStyle/>
          <a:p>
            <a:pPr marL="284400" lvl="1">
              <a:lnSpc>
                <a:spcPct val="114000"/>
              </a:lnSpc>
              <a:spcBef>
                <a:spcPts val="0"/>
              </a:spcBef>
              <a:spcAft>
                <a:spcPts val="1200"/>
              </a:spcAft>
              <a:buSzPct val="80000"/>
              <a:buFont typeface="Wingdings" panose="05000000000000000000" pitchFamily="2" charset="2"/>
              <a:buChar char="Ø"/>
              <a:defRPr/>
            </a:pPr>
            <a:r>
              <a:rPr lang="en-ZA" sz="1600" dirty="0">
                <a:solidFill>
                  <a:schemeClr val="bg2">
                    <a:lumMod val="25000"/>
                  </a:schemeClr>
                </a:solidFill>
                <a:latin typeface="Arial Nova" panose="020B0504020202020204" pitchFamily="34" charset="0"/>
                <a:ea typeface="Tahoma" panose="020B0604030504040204" pitchFamily="34" charset="0"/>
                <a:cs typeface="Tahoma" panose="020B0604030504040204" pitchFamily="34" charset="0"/>
              </a:rPr>
              <a:t> Whilst securitisation experienced a boom in the early 2000s, the role played by securitisation in the global financial crisis of 08/09 (and consequential impact on, </a:t>
            </a:r>
            <a:r>
              <a:rPr lang="en-ZA" sz="1600" i="1" dirty="0">
                <a:solidFill>
                  <a:schemeClr val="bg2">
                    <a:lumMod val="25000"/>
                  </a:schemeClr>
                </a:solidFill>
                <a:latin typeface="Arial Nova" panose="020B0504020202020204" pitchFamily="34" charset="0"/>
                <a:ea typeface="Tahoma" panose="020B0604030504040204" pitchFamily="34" charset="0"/>
                <a:cs typeface="Tahoma" panose="020B0604030504040204" pitchFamily="34" charset="0"/>
              </a:rPr>
              <a:t>inter alia,</a:t>
            </a:r>
            <a:r>
              <a:rPr lang="en-ZA" sz="1600" dirty="0">
                <a:solidFill>
                  <a:schemeClr val="bg2">
                    <a:lumMod val="25000"/>
                  </a:schemeClr>
                </a:solidFill>
                <a:latin typeface="Arial Nova" panose="020B0504020202020204" pitchFamily="34" charset="0"/>
                <a:ea typeface="Tahoma" panose="020B0604030504040204" pitchFamily="34" charset="0"/>
                <a:cs typeface="Tahoma" panose="020B0604030504040204" pitchFamily="34" charset="0"/>
              </a:rPr>
              <a:t> perception in the market) has resulted in subdued market activity over the past decade, this despite the fact that no investor in any regulated, listed, South African domiciled securitisation transaction has ever suffered any loss.</a:t>
            </a:r>
          </a:p>
          <a:p>
            <a:pPr marL="284400" lvl="1">
              <a:lnSpc>
                <a:spcPct val="114000"/>
              </a:lnSpc>
              <a:spcBef>
                <a:spcPts val="0"/>
              </a:spcBef>
              <a:spcAft>
                <a:spcPts val="1200"/>
              </a:spcAft>
              <a:buSzPct val="80000"/>
              <a:buFont typeface="Wingdings" panose="05000000000000000000" pitchFamily="2" charset="2"/>
              <a:buChar char="Ø"/>
              <a:defRPr/>
            </a:pPr>
            <a:r>
              <a:rPr lang="en-ZA" sz="1600" dirty="0">
                <a:solidFill>
                  <a:schemeClr val="bg2">
                    <a:lumMod val="25000"/>
                  </a:schemeClr>
                </a:solidFill>
                <a:latin typeface="Arial Nova" panose="020B0504020202020204" pitchFamily="34" charset="0"/>
                <a:ea typeface="Tahoma" panose="020B0604030504040204" pitchFamily="34" charset="0"/>
                <a:cs typeface="Tahoma" panose="020B0604030504040204" pitchFamily="34" charset="0"/>
              </a:rPr>
              <a:t>The current market is largely comprised of traditional “vanilla” transactions (RMBS, ABS, ABCP, credit repacks).</a:t>
            </a:r>
            <a:endParaRPr lang="en-ZA"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18681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CCF2F-7407-8042-A9A8-169F3D6AB0DC}"/>
              </a:ext>
            </a:extLst>
          </p:cNvPr>
          <p:cNvSpPr>
            <a:spLocks noGrp="1"/>
          </p:cNvSpPr>
          <p:nvPr>
            <p:ph type="title"/>
          </p:nvPr>
        </p:nvSpPr>
        <p:spPr>
          <a:xfrm>
            <a:off x="723591" y="804333"/>
            <a:ext cx="2543925" cy="5249334"/>
          </a:xfrm>
        </p:spPr>
        <p:txBody>
          <a:bodyPr vert="horz" lIns="91440" tIns="45720" rIns="91440" bIns="45720" rtlCol="0" anchor="ctr">
            <a:normAutofit/>
          </a:bodyPr>
          <a:lstStyle/>
          <a:p>
            <a:pPr algn="r"/>
            <a:r>
              <a:rPr lang="en-US" sz="5000" b="1" dirty="0">
                <a:solidFill>
                  <a:srgbClr val="FFFFFF"/>
                </a:solidFill>
              </a:rPr>
              <a:t>State of the market</a:t>
            </a:r>
          </a:p>
        </p:txBody>
      </p:sp>
      <p:pic>
        <p:nvPicPr>
          <p:cNvPr id="4" name="Picture 3">
            <a:extLst>
              <a:ext uri="{FF2B5EF4-FFF2-40B4-BE49-F238E27FC236}">
                <a16:creationId xmlns:a16="http://schemas.microsoft.com/office/drawing/2014/main" id="{07F3ADC2-057D-AD48-A794-802D11CB312A}"/>
              </a:ext>
            </a:extLst>
          </p:cNvPr>
          <p:cNvPicPr>
            <a:picLocks noChangeAspect="1"/>
          </p:cNvPicPr>
          <p:nvPr/>
        </p:nvPicPr>
        <p:blipFill rotWithShape="1">
          <a:blip r:embed="rId2">
            <a:extLst>
              <a:ext uri="{28A0092B-C50C-407E-A947-70E740481C1C}">
                <a14:useLocalDpi xmlns:a14="http://schemas.microsoft.com/office/drawing/2010/main" val="0"/>
              </a:ext>
            </a:extLst>
          </a:blip>
          <a:srcRect b="33389"/>
          <a:stretch/>
        </p:blipFill>
        <p:spPr>
          <a:xfrm>
            <a:off x="7989853" y="6189406"/>
            <a:ext cx="1050994" cy="606935"/>
          </a:xfrm>
          <a:prstGeom prst="rect">
            <a:avLst/>
          </a:prstGeom>
        </p:spPr>
      </p:pic>
      <p:pic>
        <p:nvPicPr>
          <p:cNvPr id="14" name="Picture 13">
            <a:extLst>
              <a:ext uri="{FF2B5EF4-FFF2-40B4-BE49-F238E27FC236}">
                <a16:creationId xmlns:a16="http://schemas.microsoft.com/office/drawing/2014/main" id="{69DE7A8F-FB4F-44DB-B92C-8C5662A803F8}"/>
              </a:ext>
            </a:extLst>
          </p:cNvPr>
          <p:cNvPicPr>
            <a:picLocks noChangeAspect="1"/>
          </p:cNvPicPr>
          <p:nvPr/>
        </p:nvPicPr>
        <p:blipFill>
          <a:blip r:embed="rId3"/>
          <a:stretch>
            <a:fillRect/>
          </a:stretch>
        </p:blipFill>
        <p:spPr>
          <a:xfrm>
            <a:off x="0" y="0"/>
            <a:ext cx="3497883" cy="6858000"/>
          </a:xfrm>
          <a:prstGeom prst="rect">
            <a:avLst/>
          </a:prstGeom>
        </p:spPr>
      </p:pic>
      <p:sp>
        <p:nvSpPr>
          <p:cNvPr id="15" name="Title 1">
            <a:extLst>
              <a:ext uri="{FF2B5EF4-FFF2-40B4-BE49-F238E27FC236}">
                <a16:creationId xmlns:a16="http://schemas.microsoft.com/office/drawing/2014/main" id="{2E996225-C890-4AFB-B8F6-FA1B068E5E3C}"/>
              </a:ext>
            </a:extLst>
          </p:cNvPr>
          <p:cNvSpPr txBox="1">
            <a:spLocks/>
          </p:cNvSpPr>
          <p:nvPr/>
        </p:nvSpPr>
        <p:spPr>
          <a:xfrm>
            <a:off x="875991" y="956733"/>
            <a:ext cx="2543925" cy="5249334"/>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r"/>
            <a:r>
              <a:rPr lang="en-US" sz="5000" b="1" dirty="0">
                <a:solidFill>
                  <a:srgbClr val="FFFFFF"/>
                </a:solidFill>
              </a:rPr>
              <a:t>State of the market</a:t>
            </a:r>
          </a:p>
        </p:txBody>
      </p:sp>
      <p:sp>
        <p:nvSpPr>
          <p:cNvPr id="16" name="Rectangle: Rounded Corners 15">
            <a:extLst>
              <a:ext uri="{FF2B5EF4-FFF2-40B4-BE49-F238E27FC236}">
                <a16:creationId xmlns:a16="http://schemas.microsoft.com/office/drawing/2014/main" id="{FA53DAF6-78AB-4218-BE25-EFC89F1D7F5D}"/>
              </a:ext>
            </a:extLst>
          </p:cNvPr>
          <p:cNvSpPr/>
          <p:nvPr/>
        </p:nvSpPr>
        <p:spPr>
          <a:xfrm>
            <a:off x="3887839" y="210791"/>
            <a:ext cx="4936121" cy="41478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r>
              <a:rPr lang="en-ZA" dirty="0"/>
              <a:t>Evolution of Securitisation Market in SA</a:t>
            </a:r>
          </a:p>
        </p:txBody>
      </p:sp>
      <p:graphicFrame>
        <p:nvGraphicFramePr>
          <p:cNvPr id="17" name="Content Placeholder 6">
            <a:extLst>
              <a:ext uri="{FF2B5EF4-FFF2-40B4-BE49-F238E27FC236}">
                <a16:creationId xmlns:a16="http://schemas.microsoft.com/office/drawing/2014/main" id="{902870BE-6C0B-4B47-8CD5-D16ADCB09286}"/>
              </a:ext>
            </a:extLst>
          </p:cNvPr>
          <p:cNvGraphicFramePr>
            <a:graphicFrameLocks/>
          </p:cNvGraphicFramePr>
          <p:nvPr>
            <p:extLst>
              <p:ext uri="{D42A27DB-BD31-4B8C-83A1-F6EECF244321}">
                <p14:modId xmlns:p14="http://schemas.microsoft.com/office/powerpoint/2010/main" val="1411793834"/>
              </p:ext>
            </p:extLst>
          </p:nvPr>
        </p:nvGraphicFramePr>
        <p:xfrm>
          <a:off x="3712163" y="691645"/>
          <a:ext cx="5328684" cy="25270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ontent Placeholder 6">
            <a:extLst>
              <a:ext uri="{FF2B5EF4-FFF2-40B4-BE49-F238E27FC236}">
                <a16:creationId xmlns:a16="http://schemas.microsoft.com/office/drawing/2014/main" id="{B9DE992A-399F-42B9-BECE-213B75BBD320}"/>
              </a:ext>
            </a:extLst>
          </p:cNvPr>
          <p:cNvGraphicFramePr>
            <a:graphicFrameLocks/>
          </p:cNvGraphicFramePr>
          <p:nvPr>
            <p:extLst>
              <p:ext uri="{D42A27DB-BD31-4B8C-83A1-F6EECF244321}">
                <p14:modId xmlns:p14="http://schemas.microsoft.com/office/powerpoint/2010/main" val="4274331150"/>
              </p:ext>
            </p:extLst>
          </p:nvPr>
        </p:nvGraphicFramePr>
        <p:xfrm>
          <a:off x="3712163" y="3241110"/>
          <a:ext cx="5431837" cy="2841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58091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CCF2F-7407-8042-A9A8-169F3D6AB0DC}"/>
              </a:ext>
            </a:extLst>
          </p:cNvPr>
          <p:cNvSpPr>
            <a:spLocks noGrp="1"/>
          </p:cNvSpPr>
          <p:nvPr>
            <p:ph type="title"/>
          </p:nvPr>
        </p:nvSpPr>
        <p:spPr>
          <a:xfrm>
            <a:off x="723591" y="804333"/>
            <a:ext cx="2543925" cy="5249334"/>
          </a:xfrm>
        </p:spPr>
        <p:txBody>
          <a:bodyPr vert="horz" lIns="91440" tIns="45720" rIns="91440" bIns="45720" rtlCol="0" anchor="ctr">
            <a:normAutofit/>
          </a:bodyPr>
          <a:lstStyle/>
          <a:p>
            <a:pPr algn="r"/>
            <a:r>
              <a:rPr lang="en-US" sz="5000" b="1" dirty="0">
                <a:solidFill>
                  <a:srgbClr val="FFFFFF"/>
                </a:solidFill>
              </a:rPr>
              <a:t>State of the market</a:t>
            </a:r>
          </a:p>
        </p:txBody>
      </p:sp>
      <p:pic>
        <p:nvPicPr>
          <p:cNvPr id="4" name="Picture 3">
            <a:extLst>
              <a:ext uri="{FF2B5EF4-FFF2-40B4-BE49-F238E27FC236}">
                <a16:creationId xmlns:a16="http://schemas.microsoft.com/office/drawing/2014/main" id="{07F3ADC2-057D-AD48-A794-802D11CB312A}"/>
              </a:ext>
            </a:extLst>
          </p:cNvPr>
          <p:cNvPicPr>
            <a:picLocks noChangeAspect="1"/>
          </p:cNvPicPr>
          <p:nvPr/>
        </p:nvPicPr>
        <p:blipFill rotWithShape="1">
          <a:blip r:embed="rId2">
            <a:extLst>
              <a:ext uri="{28A0092B-C50C-407E-A947-70E740481C1C}">
                <a14:useLocalDpi xmlns:a14="http://schemas.microsoft.com/office/drawing/2010/main" val="0"/>
              </a:ext>
            </a:extLst>
          </a:blip>
          <a:srcRect b="33389"/>
          <a:stretch/>
        </p:blipFill>
        <p:spPr>
          <a:xfrm>
            <a:off x="7989853" y="6189406"/>
            <a:ext cx="1050994" cy="606935"/>
          </a:xfrm>
          <a:prstGeom prst="rect">
            <a:avLst/>
          </a:prstGeom>
        </p:spPr>
      </p:pic>
      <p:pic>
        <p:nvPicPr>
          <p:cNvPr id="14" name="Picture 13">
            <a:extLst>
              <a:ext uri="{FF2B5EF4-FFF2-40B4-BE49-F238E27FC236}">
                <a16:creationId xmlns:a16="http://schemas.microsoft.com/office/drawing/2014/main" id="{69DE7A8F-FB4F-44DB-B92C-8C5662A803F8}"/>
              </a:ext>
            </a:extLst>
          </p:cNvPr>
          <p:cNvPicPr>
            <a:picLocks noChangeAspect="1"/>
          </p:cNvPicPr>
          <p:nvPr/>
        </p:nvPicPr>
        <p:blipFill>
          <a:blip r:embed="rId3"/>
          <a:stretch>
            <a:fillRect/>
          </a:stretch>
        </p:blipFill>
        <p:spPr>
          <a:xfrm>
            <a:off x="0" y="0"/>
            <a:ext cx="3497883" cy="6858000"/>
          </a:xfrm>
          <a:prstGeom prst="rect">
            <a:avLst/>
          </a:prstGeom>
        </p:spPr>
      </p:pic>
      <p:sp>
        <p:nvSpPr>
          <p:cNvPr id="15" name="Title 1">
            <a:extLst>
              <a:ext uri="{FF2B5EF4-FFF2-40B4-BE49-F238E27FC236}">
                <a16:creationId xmlns:a16="http://schemas.microsoft.com/office/drawing/2014/main" id="{2E996225-C890-4AFB-B8F6-FA1B068E5E3C}"/>
              </a:ext>
            </a:extLst>
          </p:cNvPr>
          <p:cNvSpPr txBox="1">
            <a:spLocks/>
          </p:cNvSpPr>
          <p:nvPr/>
        </p:nvSpPr>
        <p:spPr>
          <a:xfrm>
            <a:off x="875991" y="956733"/>
            <a:ext cx="2543925" cy="5249334"/>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r"/>
            <a:r>
              <a:rPr lang="en-US" sz="5000" b="1" dirty="0">
                <a:solidFill>
                  <a:srgbClr val="FFFFFF"/>
                </a:solidFill>
              </a:rPr>
              <a:t>State of the market</a:t>
            </a:r>
          </a:p>
        </p:txBody>
      </p:sp>
      <p:sp>
        <p:nvSpPr>
          <p:cNvPr id="16" name="Rectangle: Rounded Corners 15">
            <a:extLst>
              <a:ext uri="{FF2B5EF4-FFF2-40B4-BE49-F238E27FC236}">
                <a16:creationId xmlns:a16="http://schemas.microsoft.com/office/drawing/2014/main" id="{FA53DAF6-78AB-4218-BE25-EFC89F1D7F5D}"/>
              </a:ext>
            </a:extLst>
          </p:cNvPr>
          <p:cNvSpPr/>
          <p:nvPr/>
        </p:nvSpPr>
        <p:spPr>
          <a:xfrm>
            <a:off x="3887839" y="210791"/>
            <a:ext cx="4936121" cy="41478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r>
              <a:rPr lang="en-ZA" dirty="0"/>
              <a:t>Evolution of Securitisation Market in SA (cont.)</a:t>
            </a:r>
          </a:p>
        </p:txBody>
      </p:sp>
      <p:graphicFrame>
        <p:nvGraphicFramePr>
          <p:cNvPr id="9" name="Chart 8">
            <a:extLst>
              <a:ext uri="{FF2B5EF4-FFF2-40B4-BE49-F238E27FC236}">
                <a16:creationId xmlns:a16="http://schemas.microsoft.com/office/drawing/2014/main" id="{BEB36905-2F26-462A-A68D-0FB4FAFB14DD}"/>
              </a:ext>
            </a:extLst>
          </p:cNvPr>
          <p:cNvGraphicFramePr>
            <a:graphicFrameLocks/>
          </p:cNvGraphicFramePr>
          <p:nvPr>
            <p:extLst>
              <p:ext uri="{D42A27DB-BD31-4B8C-83A1-F6EECF244321}">
                <p14:modId xmlns:p14="http://schemas.microsoft.com/office/powerpoint/2010/main" val="3112136830"/>
              </p:ext>
            </p:extLst>
          </p:nvPr>
        </p:nvGraphicFramePr>
        <p:xfrm>
          <a:off x="3887839" y="812526"/>
          <a:ext cx="4936121" cy="2717058"/>
        </p:xfrm>
        <a:graphic>
          <a:graphicData uri="http://schemas.openxmlformats.org/drawingml/2006/chart">
            <c:chart xmlns:c="http://schemas.openxmlformats.org/drawingml/2006/chart" xmlns:r="http://schemas.openxmlformats.org/officeDocument/2006/relationships" r:id="rId4"/>
          </a:graphicData>
        </a:graphic>
      </p:graphicFrame>
      <p:pic>
        <p:nvPicPr>
          <p:cNvPr id="1026" name="Picture 2">
            <a:extLst>
              <a:ext uri="{FF2B5EF4-FFF2-40B4-BE49-F238E27FC236}">
                <a16:creationId xmlns:a16="http://schemas.microsoft.com/office/drawing/2014/main" id="{B666EE1F-5769-448C-84FA-5D90F44589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3507" y="3969948"/>
            <a:ext cx="4526730" cy="2004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5B932FA-D58E-4C78-8062-8292AB3144EF}"/>
              </a:ext>
            </a:extLst>
          </p:cNvPr>
          <p:cNvSpPr txBox="1"/>
          <p:nvPr/>
        </p:nvSpPr>
        <p:spPr>
          <a:xfrm>
            <a:off x="3956093" y="3547262"/>
            <a:ext cx="4829143" cy="338554"/>
          </a:xfrm>
          <a:prstGeom prst="rect">
            <a:avLst/>
          </a:prstGeom>
          <a:noFill/>
        </p:spPr>
        <p:txBody>
          <a:bodyPr wrap="none" rtlCol="0">
            <a:spAutoFit/>
          </a:bodyPr>
          <a:lstStyle/>
          <a:p>
            <a:r>
              <a:rPr lang="en-ZA" sz="1600" i="1" u="sng" dirty="0"/>
              <a:t>Volume of securitisation deals by asset class – past 5 years</a:t>
            </a:r>
          </a:p>
        </p:txBody>
      </p:sp>
    </p:spTree>
    <p:extLst>
      <p:ext uri="{BB962C8B-B14F-4D97-AF65-F5344CB8AC3E}">
        <p14:creationId xmlns:p14="http://schemas.microsoft.com/office/powerpoint/2010/main" val="1838866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8CCF2F-7407-8042-A9A8-169F3D6AB0DC}"/>
              </a:ext>
            </a:extLst>
          </p:cNvPr>
          <p:cNvSpPr>
            <a:spLocks noGrp="1"/>
          </p:cNvSpPr>
          <p:nvPr>
            <p:ph type="title"/>
          </p:nvPr>
        </p:nvSpPr>
        <p:spPr>
          <a:xfrm>
            <a:off x="723591" y="804333"/>
            <a:ext cx="2543925" cy="5249334"/>
          </a:xfrm>
        </p:spPr>
        <p:txBody>
          <a:bodyPr vert="horz" lIns="91440" tIns="45720" rIns="91440" bIns="45720" rtlCol="0" anchor="ctr">
            <a:normAutofit/>
          </a:bodyPr>
          <a:lstStyle/>
          <a:p>
            <a:pPr algn="r"/>
            <a:r>
              <a:rPr lang="en-US" sz="5000" b="1" dirty="0">
                <a:solidFill>
                  <a:srgbClr val="FFFFFF"/>
                </a:solidFill>
              </a:rPr>
              <a:t>State of the market</a:t>
            </a:r>
          </a:p>
        </p:txBody>
      </p:sp>
      <p:sp>
        <p:nvSpPr>
          <p:cNvPr id="3" name="Content Placeholder 2">
            <a:extLst>
              <a:ext uri="{FF2B5EF4-FFF2-40B4-BE49-F238E27FC236}">
                <a16:creationId xmlns:a16="http://schemas.microsoft.com/office/drawing/2014/main" id="{0FECCC95-8071-9B43-9CC4-A07E2216D918}"/>
              </a:ext>
            </a:extLst>
          </p:cNvPr>
          <p:cNvSpPr>
            <a:spLocks noGrp="1"/>
          </p:cNvSpPr>
          <p:nvPr>
            <p:ph sz="half" idx="1"/>
          </p:nvPr>
        </p:nvSpPr>
        <p:spPr>
          <a:xfrm>
            <a:off x="3887840" y="841218"/>
            <a:ext cx="4936120" cy="5630675"/>
          </a:xfrm>
        </p:spPr>
        <p:txBody>
          <a:bodyPr vert="horz" lIns="45720" tIns="45720" rIns="45720" bIns="45720" rtlCol="0" anchor="ctr">
            <a:normAutofit/>
          </a:bodyPr>
          <a:lstStyle/>
          <a:p>
            <a:pPr marL="0" indent="0">
              <a:buNone/>
            </a:pPr>
            <a:r>
              <a:rPr lang="en-US" sz="1600" b="1" dirty="0"/>
              <a:t>Why have securitisation transactions in SA performed so well from a credit perspective (vs international peers and particularly during GFC)?</a:t>
            </a:r>
          </a:p>
          <a:p>
            <a:pPr>
              <a:buFont typeface="Wingdings" panose="05000000000000000000" pitchFamily="2" charset="2"/>
              <a:buChar char="Ø"/>
            </a:pPr>
            <a:r>
              <a:rPr lang="en-US" sz="1600" dirty="0"/>
              <a:t> Lenders did not write large volumes of “sub-prime” loans that were then taken off balance sheet by way of securitisation – South African banks were </a:t>
            </a:r>
            <a:r>
              <a:rPr lang="en-US" sz="1600" b="1" dirty="0"/>
              <a:t>far more responsible</a:t>
            </a:r>
            <a:r>
              <a:rPr lang="en-US" sz="1600" dirty="0"/>
              <a:t> in terms of underwriting standards (NCA).</a:t>
            </a:r>
          </a:p>
          <a:p>
            <a:pPr>
              <a:buFont typeface="Wingdings" panose="05000000000000000000" pitchFamily="2" charset="2"/>
              <a:buChar char="Ø"/>
            </a:pPr>
            <a:r>
              <a:rPr lang="en-US" sz="1600" dirty="0"/>
              <a:t>A key factor that led to collapse in financial markets was the </a:t>
            </a:r>
            <a:r>
              <a:rPr lang="en-US" sz="1600" b="1" dirty="0"/>
              <a:t>existence of a “shadow” derivatives market </a:t>
            </a:r>
            <a:r>
              <a:rPr lang="en-US" sz="1600" dirty="0"/>
              <a:t>which, through the use of credit linked derivatives (CDSs, Synthetic CDOs, CDO squared) and with very little transparency, amplified sub-prime exposures to levels that dwarfed the size of underlying markets within which sub-prime loans were actually granted.</a:t>
            </a:r>
          </a:p>
          <a:p>
            <a:pPr>
              <a:buFont typeface="Wingdings" panose="05000000000000000000" pitchFamily="2" charset="2"/>
              <a:buChar char="Ø"/>
            </a:pPr>
            <a:r>
              <a:rPr lang="en-US" sz="1600" dirty="0"/>
              <a:t>Whilst credit extension levels in SA were increasing rapidly in the years that led to the financial crisis, they did not reach the same levels seen in US/EU and as a result, “real asset” prices (particularly house prices) were not as susceptible to crashes. This meant that recoveries on defaulted secured-loans remained at palatable levels through the cycle.</a:t>
            </a:r>
          </a:p>
          <a:p>
            <a:endParaRPr lang="en-US" sz="1600" dirty="0"/>
          </a:p>
        </p:txBody>
      </p:sp>
      <p:pic>
        <p:nvPicPr>
          <p:cNvPr id="4" name="Picture 3">
            <a:extLst>
              <a:ext uri="{FF2B5EF4-FFF2-40B4-BE49-F238E27FC236}">
                <a16:creationId xmlns:a16="http://schemas.microsoft.com/office/drawing/2014/main" id="{FBD0498A-63FC-B040-B096-01307E94CA2B}"/>
              </a:ext>
            </a:extLst>
          </p:cNvPr>
          <p:cNvPicPr>
            <a:picLocks noChangeAspect="1"/>
          </p:cNvPicPr>
          <p:nvPr/>
        </p:nvPicPr>
        <p:blipFill rotWithShape="1">
          <a:blip r:embed="rId2">
            <a:extLst>
              <a:ext uri="{28A0092B-C50C-407E-A947-70E740481C1C}">
                <a14:useLocalDpi xmlns:a14="http://schemas.microsoft.com/office/drawing/2010/main" val="0"/>
              </a:ext>
            </a:extLst>
          </a:blip>
          <a:srcRect b="33389"/>
          <a:stretch/>
        </p:blipFill>
        <p:spPr>
          <a:xfrm>
            <a:off x="7989853" y="6148720"/>
            <a:ext cx="1050994" cy="606935"/>
          </a:xfrm>
          <a:prstGeom prst="rect">
            <a:avLst/>
          </a:prstGeom>
        </p:spPr>
      </p:pic>
      <p:sp>
        <p:nvSpPr>
          <p:cNvPr id="8" name="Rectangle: Rounded Corners 7">
            <a:extLst>
              <a:ext uri="{FF2B5EF4-FFF2-40B4-BE49-F238E27FC236}">
                <a16:creationId xmlns:a16="http://schemas.microsoft.com/office/drawing/2014/main" id="{E9EC2235-8F67-4D1A-9489-6080B489AE3A}"/>
              </a:ext>
            </a:extLst>
          </p:cNvPr>
          <p:cNvSpPr/>
          <p:nvPr/>
        </p:nvSpPr>
        <p:spPr>
          <a:xfrm>
            <a:off x="3887839" y="210791"/>
            <a:ext cx="4936121" cy="41478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r>
              <a:rPr lang="en-ZA" dirty="0"/>
              <a:t>Reasons behind success in SA</a:t>
            </a:r>
          </a:p>
        </p:txBody>
      </p:sp>
    </p:spTree>
    <p:extLst>
      <p:ext uri="{BB962C8B-B14F-4D97-AF65-F5344CB8AC3E}">
        <p14:creationId xmlns:p14="http://schemas.microsoft.com/office/powerpoint/2010/main" val="1564608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CCF2F-7407-8042-A9A8-169F3D6AB0DC}"/>
              </a:ext>
            </a:extLst>
          </p:cNvPr>
          <p:cNvSpPr>
            <a:spLocks noGrp="1"/>
          </p:cNvSpPr>
          <p:nvPr>
            <p:ph type="title"/>
          </p:nvPr>
        </p:nvSpPr>
        <p:spPr>
          <a:xfrm>
            <a:off x="723591" y="804333"/>
            <a:ext cx="2543925" cy="5249334"/>
          </a:xfrm>
        </p:spPr>
        <p:txBody>
          <a:bodyPr vert="horz" lIns="91440" tIns="45720" rIns="91440" bIns="45720" rtlCol="0" anchor="ctr">
            <a:normAutofit/>
          </a:bodyPr>
          <a:lstStyle/>
          <a:p>
            <a:pPr algn="r"/>
            <a:r>
              <a:rPr lang="en-US" sz="5000" b="1" dirty="0">
                <a:solidFill>
                  <a:srgbClr val="FFFFFF"/>
                </a:solidFill>
              </a:rPr>
              <a:t>State of the market</a:t>
            </a:r>
          </a:p>
        </p:txBody>
      </p:sp>
      <p:pic>
        <p:nvPicPr>
          <p:cNvPr id="4" name="Picture 3">
            <a:extLst>
              <a:ext uri="{FF2B5EF4-FFF2-40B4-BE49-F238E27FC236}">
                <a16:creationId xmlns:a16="http://schemas.microsoft.com/office/drawing/2014/main" id="{FBD0498A-63FC-B040-B096-01307E94CA2B}"/>
              </a:ext>
            </a:extLst>
          </p:cNvPr>
          <p:cNvPicPr>
            <a:picLocks noChangeAspect="1"/>
          </p:cNvPicPr>
          <p:nvPr/>
        </p:nvPicPr>
        <p:blipFill rotWithShape="1">
          <a:blip r:embed="rId2">
            <a:extLst>
              <a:ext uri="{28A0092B-C50C-407E-A947-70E740481C1C}">
                <a14:useLocalDpi xmlns:a14="http://schemas.microsoft.com/office/drawing/2010/main" val="0"/>
              </a:ext>
            </a:extLst>
          </a:blip>
          <a:srcRect b="33389"/>
          <a:stretch/>
        </p:blipFill>
        <p:spPr>
          <a:xfrm>
            <a:off x="7989853" y="6148720"/>
            <a:ext cx="1050994" cy="606935"/>
          </a:xfrm>
          <a:prstGeom prst="rect">
            <a:avLst/>
          </a:prstGeom>
        </p:spPr>
      </p:pic>
      <p:sp>
        <p:nvSpPr>
          <p:cNvPr id="8" name="Rectangle: Rounded Corners 7">
            <a:extLst>
              <a:ext uri="{FF2B5EF4-FFF2-40B4-BE49-F238E27FC236}">
                <a16:creationId xmlns:a16="http://schemas.microsoft.com/office/drawing/2014/main" id="{E9EC2235-8F67-4D1A-9489-6080B489AE3A}"/>
              </a:ext>
            </a:extLst>
          </p:cNvPr>
          <p:cNvSpPr/>
          <p:nvPr/>
        </p:nvSpPr>
        <p:spPr>
          <a:xfrm>
            <a:off x="539497" y="210791"/>
            <a:ext cx="8284464" cy="41478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r>
              <a:rPr lang="en-ZA" dirty="0"/>
              <a:t>A deeper look at the role of Securitisation in GFC</a:t>
            </a:r>
          </a:p>
        </p:txBody>
      </p:sp>
      <p:sp>
        <p:nvSpPr>
          <p:cNvPr id="12" name="Title 1">
            <a:extLst>
              <a:ext uri="{FF2B5EF4-FFF2-40B4-BE49-F238E27FC236}">
                <a16:creationId xmlns:a16="http://schemas.microsoft.com/office/drawing/2014/main" id="{5E23E990-C2BC-4B74-BA8A-873A0E13EE08}"/>
              </a:ext>
            </a:extLst>
          </p:cNvPr>
          <p:cNvSpPr txBox="1">
            <a:spLocks/>
          </p:cNvSpPr>
          <p:nvPr/>
        </p:nvSpPr>
        <p:spPr>
          <a:xfrm>
            <a:off x="546808" y="762478"/>
            <a:ext cx="2543925" cy="5249334"/>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r"/>
            <a:r>
              <a:rPr lang="en-US" sz="5000" b="1" dirty="0">
                <a:solidFill>
                  <a:srgbClr val="FFFFFF"/>
                </a:solidFill>
              </a:rPr>
              <a:t>State of the market</a:t>
            </a:r>
          </a:p>
        </p:txBody>
      </p:sp>
      <p:pic>
        <p:nvPicPr>
          <p:cNvPr id="14" name="Content Placeholder 3" descr="A screenshot of a cell phone&#10;&#10;Description automatically generated">
            <a:extLst>
              <a:ext uri="{FF2B5EF4-FFF2-40B4-BE49-F238E27FC236}">
                <a16:creationId xmlns:a16="http://schemas.microsoft.com/office/drawing/2014/main" id="{3E1E5323-B63C-4043-989B-BFDE705D8535}"/>
              </a:ext>
            </a:extLst>
          </p:cNvPr>
          <p:cNvPicPr>
            <a:picLocks noGrp="1" noChangeAspect="1"/>
          </p:cNvPicPr>
          <p:nvPr>
            <p:ph idx="1"/>
          </p:nvPr>
        </p:nvPicPr>
        <p:blipFill>
          <a:blip r:embed="rId3"/>
          <a:stretch>
            <a:fillRect/>
          </a:stretch>
        </p:blipFill>
        <p:spPr>
          <a:xfrm>
            <a:off x="324709" y="974204"/>
            <a:ext cx="6150053" cy="4301884"/>
          </a:xfrm>
        </p:spPr>
      </p:pic>
      <p:sp>
        <p:nvSpPr>
          <p:cNvPr id="15" name="TextBox 14">
            <a:extLst>
              <a:ext uri="{FF2B5EF4-FFF2-40B4-BE49-F238E27FC236}">
                <a16:creationId xmlns:a16="http://schemas.microsoft.com/office/drawing/2014/main" id="{08BA8B8B-6C47-436D-9116-00C3E3460D16}"/>
              </a:ext>
            </a:extLst>
          </p:cNvPr>
          <p:cNvSpPr txBox="1"/>
          <p:nvPr/>
        </p:nvSpPr>
        <p:spPr>
          <a:xfrm>
            <a:off x="6558271" y="905232"/>
            <a:ext cx="2183394" cy="5047536"/>
          </a:xfrm>
          <a:prstGeom prst="rect">
            <a:avLst/>
          </a:prstGeom>
          <a:noFill/>
        </p:spPr>
        <p:txBody>
          <a:bodyPr wrap="square" rtlCol="0">
            <a:spAutoFit/>
          </a:bodyPr>
          <a:lstStyle/>
          <a:p>
            <a:r>
              <a:rPr lang="en-ZA" sz="1400" b="1" i="1" u="sng" dirty="0"/>
              <a:t>Key contributing factors</a:t>
            </a:r>
          </a:p>
          <a:p>
            <a:endParaRPr lang="en-ZA" sz="1400" b="1" i="1" u="sng" dirty="0"/>
          </a:p>
          <a:p>
            <a:pPr marL="285750" indent="-285750">
              <a:buFont typeface="Wingdings" panose="05000000000000000000" pitchFamily="2" charset="2"/>
              <a:buChar char="Ø"/>
            </a:pPr>
            <a:r>
              <a:rPr lang="en-ZA" sz="1400" i="1" dirty="0"/>
              <a:t>Poor underlying loan origination practices resulting in sub-prime loans being securitised</a:t>
            </a:r>
          </a:p>
          <a:p>
            <a:pPr marL="285750" indent="-285750">
              <a:buFont typeface="Wingdings" panose="05000000000000000000" pitchFamily="2" charset="2"/>
              <a:buChar char="Ø"/>
            </a:pPr>
            <a:endParaRPr lang="en-ZA" sz="1400" i="1" dirty="0"/>
          </a:p>
          <a:p>
            <a:pPr marL="285750" indent="-285750">
              <a:buFont typeface="Wingdings" panose="05000000000000000000" pitchFamily="2" charset="2"/>
              <a:buChar char="Ø"/>
            </a:pPr>
            <a:r>
              <a:rPr lang="en-ZA" sz="1400" i="1" dirty="0"/>
              <a:t>Unprecedented issuance of complex and opaque securitised products that masked the inherent risk of the underlying assets</a:t>
            </a:r>
          </a:p>
          <a:p>
            <a:pPr marL="285750" indent="-285750">
              <a:buFont typeface="Wingdings" panose="05000000000000000000" pitchFamily="2" charset="2"/>
              <a:buChar char="Ø"/>
            </a:pPr>
            <a:endParaRPr lang="en-ZA" sz="1400" i="1" dirty="0"/>
          </a:p>
          <a:p>
            <a:pPr marL="285750" indent="-285750">
              <a:buFont typeface="Wingdings" panose="05000000000000000000" pitchFamily="2" charset="2"/>
              <a:buChar char="Ø"/>
            </a:pPr>
            <a:r>
              <a:rPr lang="en-ZA" sz="1400" i="1" dirty="0"/>
              <a:t>Over reliance on Credit rating agencies (with little transparency in terms of methodology)</a:t>
            </a:r>
          </a:p>
          <a:p>
            <a:pPr marL="285750" indent="-285750">
              <a:buFont typeface="Wingdings" panose="05000000000000000000" pitchFamily="2" charset="2"/>
              <a:buChar char="Ø"/>
            </a:pPr>
            <a:endParaRPr lang="en-ZA" sz="1400" i="1" dirty="0"/>
          </a:p>
          <a:p>
            <a:pPr marL="285750" indent="-285750">
              <a:buFont typeface="Wingdings" panose="05000000000000000000" pitchFamily="2" charset="2"/>
              <a:buChar char="Ø"/>
            </a:pPr>
            <a:r>
              <a:rPr lang="en-ZA" sz="1400" i="1" dirty="0"/>
              <a:t>Leveraged and unleveraged investors (including unregulated derivatives market)</a:t>
            </a:r>
          </a:p>
          <a:p>
            <a:pPr marL="285750" indent="-285750">
              <a:buFont typeface="Wingdings" panose="05000000000000000000" pitchFamily="2" charset="2"/>
              <a:buChar char="Ø"/>
            </a:pPr>
            <a:endParaRPr lang="en-ZA" sz="1400" i="1" dirty="0"/>
          </a:p>
        </p:txBody>
      </p:sp>
    </p:spTree>
    <p:extLst>
      <p:ext uri="{BB962C8B-B14F-4D97-AF65-F5344CB8AC3E}">
        <p14:creationId xmlns:p14="http://schemas.microsoft.com/office/powerpoint/2010/main" val="863185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8CCF2F-7407-8042-A9A8-169F3D6AB0DC}"/>
              </a:ext>
            </a:extLst>
          </p:cNvPr>
          <p:cNvSpPr>
            <a:spLocks noGrp="1"/>
          </p:cNvSpPr>
          <p:nvPr>
            <p:ph type="title"/>
          </p:nvPr>
        </p:nvSpPr>
        <p:spPr>
          <a:xfrm>
            <a:off x="723591" y="804333"/>
            <a:ext cx="2543925" cy="5249334"/>
          </a:xfrm>
        </p:spPr>
        <p:txBody>
          <a:bodyPr vert="horz" lIns="91440" tIns="45720" rIns="91440" bIns="45720" rtlCol="0" anchor="ctr">
            <a:normAutofit/>
          </a:bodyPr>
          <a:lstStyle/>
          <a:p>
            <a:pPr algn="r"/>
            <a:r>
              <a:rPr lang="en-US" sz="3500" b="1" dirty="0">
                <a:solidFill>
                  <a:srgbClr val="FFFFFF"/>
                </a:solidFill>
              </a:rPr>
              <a:t>Discussion of market impediments and possible solutions</a:t>
            </a:r>
          </a:p>
        </p:txBody>
      </p:sp>
      <p:sp>
        <p:nvSpPr>
          <p:cNvPr id="3" name="Content Placeholder 2">
            <a:extLst>
              <a:ext uri="{FF2B5EF4-FFF2-40B4-BE49-F238E27FC236}">
                <a16:creationId xmlns:a16="http://schemas.microsoft.com/office/drawing/2014/main" id="{0FECCC95-8071-9B43-9CC4-A07E2216D918}"/>
              </a:ext>
            </a:extLst>
          </p:cNvPr>
          <p:cNvSpPr>
            <a:spLocks noGrp="1"/>
          </p:cNvSpPr>
          <p:nvPr>
            <p:ph sz="half" idx="1"/>
          </p:nvPr>
        </p:nvSpPr>
        <p:spPr>
          <a:xfrm>
            <a:off x="3806305" y="804333"/>
            <a:ext cx="5221224" cy="5552079"/>
          </a:xfrm>
        </p:spPr>
        <p:txBody>
          <a:bodyPr vert="horz" lIns="45720" tIns="45720" rIns="45720" bIns="45720" rtlCol="0" anchor="ctr">
            <a:noAutofit/>
          </a:bodyPr>
          <a:lstStyle/>
          <a:p>
            <a:pPr marL="0" indent="0">
              <a:lnSpc>
                <a:spcPts val="1900"/>
              </a:lnSpc>
              <a:spcBef>
                <a:spcPts val="0"/>
              </a:spcBef>
              <a:spcAft>
                <a:spcPts val="600"/>
              </a:spcAft>
              <a:buNone/>
            </a:pPr>
            <a:r>
              <a:rPr lang="en-US" sz="1500" b="1" dirty="0">
                <a:solidFill>
                  <a:schemeClr val="tx1">
                    <a:lumMod val="65000"/>
                    <a:lumOff val="35000"/>
                  </a:schemeClr>
                </a:solidFill>
              </a:rPr>
              <a:t>“Non-existent” secondary market for term instruments</a:t>
            </a:r>
            <a:endParaRPr lang="en-ZA" altLang="ja-JP" sz="1500" b="1" dirty="0">
              <a:solidFill>
                <a:schemeClr val="tx1">
                  <a:lumMod val="65000"/>
                  <a:lumOff val="35000"/>
                </a:schemeClr>
              </a:solidFill>
              <a:ea typeface="MS PGothic" pitchFamily="34" charset="-128"/>
              <a:cs typeface="Arial" panose="020B0604020202020204" pitchFamily="34" charset="0"/>
            </a:endParaRPr>
          </a:p>
          <a:p>
            <a:pPr marL="742950" lvl="2" indent="-285750" eaLnBrk="0" hangingPunct="0">
              <a:lnSpc>
                <a:spcPts val="1900"/>
              </a:lnSpc>
              <a:spcBef>
                <a:spcPts val="0"/>
              </a:spcBef>
              <a:spcAft>
                <a:spcPts val="600"/>
              </a:spcAft>
              <a:buFont typeface="Wingdings" panose="05000000000000000000" pitchFamily="2" charset="2"/>
              <a:buChar char="Ø"/>
              <a:defRPr/>
            </a:pPr>
            <a:r>
              <a:rPr lang="en-ZA" altLang="ja-JP" sz="1500" dirty="0">
                <a:solidFill>
                  <a:schemeClr val="tx1">
                    <a:lumMod val="65000"/>
                    <a:lumOff val="35000"/>
                  </a:schemeClr>
                </a:solidFill>
                <a:ea typeface="MS PGothic" pitchFamily="34" charset="-128"/>
                <a:cs typeface="Arial" panose="020B0604020202020204" pitchFamily="34" charset="0"/>
              </a:rPr>
              <a:t>Banks unable to make a market for securitisation paper</a:t>
            </a:r>
          </a:p>
          <a:p>
            <a:pPr marL="742950" lvl="2" indent="-285750" eaLnBrk="0" hangingPunct="0">
              <a:lnSpc>
                <a:spcPts val="1900"/>
              </a:lnSpc>
              <a:spcBef>
                <a:spcPts val="0"/>
              </a:spcBef>
              <a:spcAft>
                <a:spcPts val="600"/>
              </a:spcAft>
              <a:buFont typeface="Wingdings" panose="05000000000000000000" pitchFamily="2" charset="2"/>
              <a:buChar char="Ø"/>
              <a:defRPr/>
            </a:pPr>
            <a:r>
              <a:rPr lang="en-ZA" altLang="ja-JP" sz="1500" dirty="0">
                <a:solidFill>
                  <a:schemeClr val="tx1">
                    <a:lumMod val="65000"/>
                    <a:lumOff val="35000"/>
                  </a:schemeClr>
                </a:solidFill>
                <a:ea typeface="MS PGothic" pitchFamily="34" charset="-128"/>
                <a:cs typeface="Arial" panose="020B0604020202020204" pitchFamily="34" charset="0"/>
              </a:rPr>
              <a:t>The perceived “lack of liquidity” (despite very strong primary market subscription levels seen by regular issuers) results in highly rated securitisation notes clearing at higher interest rates compared to lower-rated vanilla instruments (even before consideration to set up costs).</a:t>
            </a:r>
          </a:p>
          <a:p>
            <a:pPr marL="0" indent="0">
              <a:lnSpc>
                <a:spcPts val="1900"/>
              </a:lnSpc>
              <a:spcBef>
                <a:spcPts val="0"/>
              </a:spcBef>
              <a:spcAft>
                <a:spcPts val="600"/>
              </a:spcAft>
              <a:buNone/>
            </a:pPr>
            <a:r>
              <a:rPr lang="en-US" sz="1500" b="1" dirty="0">
                <a:solidFill>
                  <a:schemeClr val="tx1">
                    <a:lumMod val="65000"/>
                    <a:lumOff val="35000"/>
                  </a:schemeClr>
                </a:solidFill>
              </a:rPr>
              <a:t>High cost of liquidity support – </a:t>
            </a:r>
            <a:r>
              <a:rPr lang="en-US" sz="1500" dirty="0">
                <a:solidFill>
                  <a:schemeClr val="tx1">
                    <a:lumMod val="65000"/>
                    <a:lumOff val="35000"/>
                  </a:schemeClr>
                </a:solidFill>
              </a:rPr>
              <a:t>cost of liquidity facilities has increased significantly following the introduction of LCR and NSFR, which has had a significant impact on the ABCP market.</a:t>
            </a:r>
          </a:p>
          <a:p>
            <a:pPr marL="0" indent="0">
              <a:lnSpc>
                <a:spcPts val="1900"/>
              </a:lnSpc>
              <a:spcBef>
                <a:spcPts val="0"/>
              </a:spcBef>
              <a:spcAft>
                <a:spcPts val="600"/>
              </a:spcAft>
              <a:buNone/>
            </a:pPr>
            <a:r>
              <a:rPr lang="en-US" sz="1500" b="1" dirty="0">
                <a:solidFill>
                  <a:schemeClr val="tx1">
                    <a:lumMod val="65000"/>
                    <a:lumOff val="35000"/>
                  </a:schemeClr>
                </a:solidFill>
              </a:rPr>
              <a:t>Apparent complexity – </a:t>
            </a:r>
            <a:r>
              <a:rPr lang="en-US" sz="1500" dirty="0">
                <a:solidFill>
                  <a:schemeClr val="tx1">
                    <a:lumMod val="65000"/>
                    <a:lumOff val="35000"/>
                  </a:schemeClr>
                </a:solidFill>
              </a:rPr>
              <a:t>securitisation transactions (even in their simplest form) are often considered complex and difficult to understand by investors.</a:t>
            </a:r>
          </a:p>
          <a:p>
            <a:pPr marL="0" indent="0">
              <a:lnSpc>
                <a:spcPts val="1900"/>
              </a:lnSpc>
              <a:spcBef>
                <a:spcPts val="0"/>
              </a:spcBef>
              <a:spcAft>
                <a:spcPts val="600"/>
              </a:spcAft>
              <a:buNone/>
            </a:pPr>
            <a:r>
              <a:rPr lang="en-ZA" altLang="ja-JP" sz="1500" b="1" dirty="0">
                <a:solidFill>
                  <a:schemeClr val="tx1">
                    <a:lumMod val="65000"/>
                    <a:lumOff val="35000"/>
                  </a:schemeClr>
                </a:solidFill>
                <a:ea typeface="MS PGothic" pitchFamily="34" charset="-128"/>
                <a:cs typeface="Arial" panose="020B0604020202020204" pitchFamily="34" charset="0"/>
              </a:rPr>
              <a:t>Regulatory framework – </a:t>
            </a:r>
            <a:r>
              <a:rPr lang="en-ZA" altLang="ja-JP" sz="1500" dirty="0">
                <a:solidFill>
                  <a:schemeClr val="tx1">
                    <a:lumMod val="65000"/>
                    <a:lumOff val="35000"/>
                  </a:schemeClr>
                </a:solidFill>
                <a:ea typeface="MS PGothic" pitchFamily="34" charset="-128"/>
                <a:cs typeface="Arial" panose="020B0604020202020204" pitchFamily="34" charset="0"/>
              </a:rPr>
              <a:t>uncertainty around future developments.</a:t>
            </a:r>
            <a:endParaRPr lang="en-ZA" altLang="ja-JP" sz="1500" dirty="0">
              <a:solidFill>
                <a:schemeClr val="tx1">
                  <a:lumMod val="65000"/>
                  <a:lumOff val="35000"/>
                </a:schemeClr>
              </a:solidFill>
            </a:endParaRPr>
          </a:p>
          <a:p>
            <a:pPr marL="0" indent="0">
              <a:lnSpc>
                <a:spcPts val="1900"/>
              </a:lnSpc>
              <a:spcBef>
                <a:spcPts val="0"/>
              </a:spcBef>
              <a:spcAft>
                <a:spcPts val="600"/>
              </a:spcAft>
              <a:buNone/>
            </a:pPr>
            <a:r>
              <a:rPr lang="en-US" sz="1500" b="1" dirty="0">
                <a:solidFill>
                  <a:schemeClr val="tx1">
                    <a:lumMod val="65000"/>
                    <a:lumOff val="35000"/>
                  </a:schemeClr>
                </a:solidFill>
              </a:rPr>
              <a:t>High cost of execution </a:t>
            </a:r>
            <a:r>
              <a:rPr lang="en-US" sz="1500" dirty="0">
                <a:solidFill>
                  <a:schemeClr val="tx1">
                    <a:lumMod val="65000"/>
                    <a:lumOff val="35000"/>
                  </a:schemeClr>
                </a:solidFill>
              </a:rPr>
              <a:t>vs traditional vanilla </a:t>
            </a:r>
            <a:r>
              <a:rPr lang="en-ZA" sz="1500" dirty="0">
                <a:solidFill>
                  <a:schemeClr val="tx1">
                    <a:lumMod val="65000"/>
                    <a:lumOff val="35000"/>
                  </a:schemeClr>
                </a:solidFill>
              </a:rPr>
              <a:t>bonds</a:t>
            </a:r>
            <a:endParaRPr lang="en-ZA" altLang="ja-JP" sz="1500" dirty="0">
              <a:solidFill>
                <a:schemeClr val="tx1">
                  <a:lumMod val="65000"/>
                  <a:lumOff val="35000"/>
                </a:schemeClr>
              </a:solidFill>
              <a:ea typeface="MS PGothic" pitchFamily="34" charset="-128"/>
              <a:cs typeface="Arial" panose="020B0604020202020204" pitchFamily="34" charset="0"/>
            </a:endParaRPr>
          </a:p>
          <a:p>
            <a:pPr marL="712788" lvl="2" indent="-255588" eaLnBrk="0" hangingPunct="0">
              <a:lnSpc>
                <a:spcPts val="1900"/>
              </a:lnSpc>
              <a:spcBef>
                <a:spcPts val="0"/>
              </a:spcBef>
              <a:spcAft>
                <a:spcPts val="600"/>
              </a:spcAft>
              <a:buFont typeface="Wingdings" panose="05000000000000000000" pitchFamily="2" charset="2"/>
              <a:buChar char="Ø"/>
              <a:defRPr/>
            </a:pPr>
            <a:r>
              <a:rPr lang="en-ZA" altLang="ja-JP" sz="1500" dirty="0">
                <a:solidFill>
                  <a:schemeClr val="tx1">
                    <a:lumMod val="65000"/>
                    <a:lumOff val="35000"/>
                  </a:schemeClr>
                </a:solidFill>
                <a:ea typeface="MS PGothic" pitchFamily="34" charset="-128"/>
                <a:cs typeface="Arial" panose="020B0604020202020204" pitchFamily="34" charset="0"/>
              </a:rPr>
              <a:t>Difficult to manage “post close” if originator back/middle office infrastructure is not suitably geared, requires significant investment that needs to be offset by favourable funding costs.</a:t>
            </a:r>
          </a:p>
          <a:p>
            <a:pPr>
              <a:lnSpc>
                <a:spcPts val="1900"/>
              </a:lnSpc>
              <a:spcBef>
                <a:spcPts val="0"/>
              </a:spcBef>
              <a:spcAft>
                <a:spcPts val="600"/>
              </a:spcAft>
            </a:pPr>
            <a:endParaRPr lang="en-US" sz="1700" dirty="0">
              <a:solidFill>
                <a:schemeClr val="tx1">
                  <a:lumMod val="65000"/>
                  <a:lumOff val="35000"/>
                </a:schemeClr>
              </a:solidFill>
            </a:endParaRPr>
          </a:p>
        </p:txBody>
      </p:sp>
      <p:pic>
        <p:nvPicPr>
          <p:cNvPr id="4" name="Picture 3">
            <a:extLst>
              <a:ext uri="{FF2B5EF4-FFF2-40B4-BE49-F238E27FC236}">
                <a16:creationId xmlns:a16="http://schemas.microsoft.com/office/drawing/2014/main" id="{F343C968-01D4-F54E-8C63-302EE935CD84}"/>
              </a:ext>
            </a:extLst>
          </p:cNvPr>
          <p:cNvPicPr>
            <a:picLocks noChangeAspect="1"/>
          </p:cNvPicPr>
          <p:nvPr/>
        </p:nvPicPr>
        <p:blipFill rotWithShape="1">
          <a:blip r:embed="rId3">
            <a:extLst>
              <a:ext uri="{28A0092B-C50C-407E-A947-70E740481C1C}">
                <a14:useLocalDpi xmlns:a14="http://schemas.microsoft.com/office/drawing/2010/main" val="0"/>
              </a:ext>
            </a:extLst>
          </a:blip>
          <a:srcRect b="33389"/>
          <a:stretch/>
        </p:blipFill>
        <p:spPr>
          <a:xfrm>
            <a:off x="7989853" y="6160293"/>
            <a:ext cx="1050994" cy="606935"/>
          </a:xfrm>
          <a:prstGeom prst="rect">
            <a:avLst/>
          </a:prstGeom>
        </p:spPr>
      </p:pic>
      <p:sp>
        <p:nvSpPr>
          <p:cNvPr id="8" name="Rectangle: Rounded Corners 7">
            <a:extLst>
              <a:ext uri="{FF2B5EF4-FFF2-40B4-BE49-F238E27FC236}">
                <a16:creationId xmlns:a16="http://schemas.microsoft.com/office/drawing/2014/main" id="{C6BAA54A-D099-4316-917A-C36AF7CBA6E0}"/>
              </a:ext>
            </a:extLst>
          </p:cNvPr>
          <p:cNvSpPr/>
          <p:nvPr/>
        </p:nvSpPr>
        <p:spPr>
          <a:xfrm>
            <a:off x="3887839" y="210791"/>
            <a:ext cx="4936121" cy="41478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r>
              <a:rPr lang="en-ZA" dirty="0"/>
              <a:t>Current impediments </a:t>
            </a:r>
          </a:p>
        </p:txBody>
      </p:sp>
    </p:spTree>
    <p:extLst>
      <p:ext uri="{BB962C8B-B14F-4D97-AF65-F5344CB8AC3E}">
        <p14:creationId xmlns:p14="http://schemas.microsoft.com/office/powerpoint/2010/main" val="3949066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8CCF2F-7407-8042-A9A8-169F3D6AB0DC}"/>
              </a:ext>
            </a:extLst>
          </p:cNvPr>
          <p:cNvSpPr>
            <a:spLocks noGrp="1"/>
          </p:cNvSpPr>
          <p:nvPr>
            <p:ph type="title"/>
          </p:nvPr>
        </p:nvSpPr>
        <p:spPr>
          <a:xfrm>
            <a:off x="723591" y="804333"/>
            <a:ext cx="2543925" cy="5249334"/>
          </a:xfrm>
        </p:spPr>
        <p:txBody>
          <a:bodyPr vert="horz" lIns="91440" tIns="45720" rIns="91440" bIns="45720" rtlCol="0" anchor="ctr">
            <a:normAutofit/>
          </a:bodyPr>
          <a:lstStyle/>
          <a:p>
            <a:pPr algn="r"/>
            <a:r>
              <a:rPr lang="en-US" sz="3500" b="1" dirty="0">
                <a:solidFill>
                  <a:srgbClr val="FFFFFF"/>
                </a:solidFill>
              </a:rPr>
              <a:t>Discussion of market impediments and possible solutions</a:t>
            </a:r>
          </a:p>
        </p:txBody>
      </p:sp>
      <p:sp>
        <p:nvSpPr>
          <p:cNvPr id="3" name="Content Placeholder 2">
            <a:extLst>
              <a:ext uri="{FF2B5EF4-FFF2-40B4-BE49-F238E27FC236}">
                <a16:creationId xmlns:a16="http://schemas.microsoft.com/office/drawing/2014/main" id="{0FECCC95-8071-9B43-9CC4-A07E2216D918}"/>
              </a:ext>
            </a:extLst>
          </p:cNvPr>
          <p:cNvSpPr>
            <a:spLocks noGrp="1"/>
          </p:cNvSpPr>
          <p:nvPr>
            <p:ph sz="half" idx="1"/>
          </p:nvPr>
        </p:nvSpPr>
        <p:spPr>
          <a:xfrm>
            <a:off x="3725835" y="625044"/>
            <a:ext cx="5315011" cy="5793077"/>
          </a:xfrm>
        </p:spPr>
        <p:txBody>
          <a:bodyPr vert="horz" lIns="45720" tIns="45720" rIns="45720" bIns="45720" rtlCol="0" anchor="ctr">
            <a:normAutofit fontScale="92500" lnSpcReduction="20000"/>
          </a:bodyPr>
          <a:lstStyle/>
          <a:p>
            <a:pPr marL="0" indent="0">
              <a:lnSpc>
                <a:spcPct val="100000"/>
              </a:lnSpc>
              <a:spcBef>
                <a:spcPts val="600"/>
              </a:spcBef>
              <a:spcAft>
                <a:spcPts val="600"/>
              </a:spcAft>
              <a:buNone/>
            </a:pPr>
            <a:r>
              <a:rPr lang="en-US" sz="1400" b="1" dirty="0">
                <a:solidFill>
                  <a:schemeClr val="tx1">
                    <a:lumMod val="65000"/>
                    <a:lumOff val="35000"/>
                  </a:schemeClr>
                </a:solidFill>
              </a:rPr>
              <a:t>How to enhance liquidity in the secondary market</a:t>
            </a:r>
            <a:r>
              <a:rPr lang="en-ZA" sz="1400" b="1" dirty="0">
                <a:solidFill>
                  <a:schemeClr val="tx1">
                    <a:lumMod val="65000"/>
                    <a:lumOff val="35000"/>
                  </a:schemeClr>
                </a:solidFill>
              </a:rPr>
              <a:t>?</a:t>
            </a:r>
          </a:p>
          <a:p>
            <a:pPr marL="0" indent="0">
              <a:lnSpc>
                <a:spcPct val="100000"/>
              </a:lnSpc>
              <a:spcBef>
                <a:spcPts val="600"/>
              </a:spcBef>
              <a:spcAft>
                <a:spcPts val="600"/>
              </a:spcAft>
              <a:buNone/>
            </a:pPr>
            <a:r>
              <a:rPr lang="en-US" sz="1400" dirty="0">
                <a:solidFill>
                  <a:schemeClr val="tx1">
                    <a:lumMod val="65000"/>
                    <a:lumOff val="35000"/>
                  </a:schemeClr>
                </a:solidFill>
              </a:rPr>
              <a:t>Create incentives for banks to make a market for highly rated senior securitisation paper (with proven track record through the cycle)</a:t>
            </a:r>
          </a:p>
          <a:p>
            <a:pPr marL="539750" lvl="2" indent="-447675">
              <a:lnSpc>
                <a:spcPct val="100000"/>
              </a:lnSpc>
              <a:spcBef>
                <a:spcPts val="600"/>
              </a:spcBef>
              <a:spcAft>
                <a:spcPts val="600"/>
              </a:spcAft>
              <a:buFont typeface="Wingdings" panose="05000000000000000000" pitchFamily="2" charset="2"/>
              <a:buChar char="Ø"/>
            </a:pPr>
            <a:r>
              <a:rPr lang="en-US" sz="1400" b="1" i="1" dirty="0">
                <a:solidFill>
                  <a:schemeClr val="tx1">
                    <a:lumMod val="65000"/>
                    <a:lumOff val="35000"/>
                  </a:schemeClr>
                </a:solidFill>
              </a:rPr>
              <a:t>Favorable HQLA / LCR treatment </a:t>
            </a:r>
            <a:r>
              <a:rPr lang="en-US" sz="1400" i="1" dirty="0">
                <a:solidFill>
                  <a:schemeClr val="tx1">
                    <a:lumMod val="65000"/>
                    <a:lumOff val="35000"/>
                  </a:schemeClr>
                </a:solidFill>
              </a:rPr>
              <a:t>will create an incentive for banks to hold highly rated asset backed securities</a:t>
            </a:r>
          </a:p>
          <a:p>
            <a:pPr marL="539750" lvl="2" indent="-447675">
              <a:lnSpc>
                <a:spcPct val="100000"/>
              </a:lnSpc>
              <a:spcBef>
                <a:spcPts val="600"/>
              </a:spcBef>
              <a:spcAft>
                <a:spcPts val="600"/>
              </a:spcAft>
              <a:buFont typeface="Wingdings" panose="05000000000000000000" pitchFamily="2" charset="2"/>
              <a:buChar char="Ø"/>
            </a:pPr>
            <a:r>
              <a:rPr lang="en-US" sz="1400" b="1" i="1" dirty="0">
                <a:solidFill>
                  <a:schemeClr val="tx1">
                    <a:lumMod val="65000"/>
                    <a:lumOff val="35000"/>
                  </a:schemeClr>
                </a:solidFill>
              </a:rPr>
              <a:t>Capital treatment </a:t>
            </a:r>
            <a:r>
              <a:rPr lang="en-US" sz="1400" i="1" dirty="0">
                <a:solidFill>
                  <a:schemeClr val="tx1">
                    <a:lumMod val="65000"/>
                    <a:lumOff val="35000"/>
                  </a:schemeClr>
                </a:solidFill>
              </a:rPr>
              <a:t>(particularly under the Basel 3 framework)</a:t>
            </a:r>
          </a:p>
          <a:p>
            <a:pPr marL="539750" indent="-371475">
              <a:lnSpc>
                <a:spcPct val="100000"/>
              </a:lnSpc>
              <a:spcBef>
                <a:spcPts val="600"/>
              </a:spcBef>
              <a:spcAft>
                <a:spcPts val="600"/>
              </a:spcAft>
              <a:buFont typeface="Wingdings" panose="05000000000000000000" pitchFamily="2" charset="2"/>
              <a:buChar char="Ø"/>
            </a:pPr>
            <a:r>
              <a:rPr lang="en-US" sz="1400" b="1" i="1" dirty="0">
                <a:solidFill>
                  <a:schemeClr val="tx1">
                    <a:lumMod val="65000"/>
                    <a:lumOff val="35000"/>
                  </a:schemeClr>
                </a:solidFill>
              </a:rPr>
              <a:t>Utilize CLF self-securitisation structures </a:t>
            </a:r>
          </a:p>
          <a:p>
            <a:pPr marL="1085850" lvl="2" indent="-400050">
              <a:lnSpc>
                <a:spcPct val="100000"/>
              </a:lnSpc>
              <a:spcBef>
                <a:spcPts val="600"/>
              </a:spcBef>
              <a:spcAft>
                <a:spcPts val="600"/>
              </a:spcAft>
              <a:buFont typeface="Wingdings" panose="05000000000000000000" pitchFamily="2" charset="2"/>
              <a:buChar char="§"/>
            </a:pPr>
            <a:r>
              <a:rPr lang="en-US" sz="1400" i="1" dirty="0">
                <a:solidFill>
                  <a:schemeClr val="tx1">
                    <a:lumMod val="65000"/>
                    <a:lumOff val="35000"/>
                  </a:schemeClr>
                </a:solidFill>
              </a:rPr>
              <a:t>Enable these to be more dynamic</a:t>
            </a:r>
          </a:p>
          <a:p>
            <a:pPr marL="1085850" lvl="2" indent="-400050">
              <a:lnSpc>
                <a:spcPct val="100000"/>
              </a:lnSpc>
              <a:spcBef>
                <a:spcPts val="600"/>
              </a:spcBef>
              <a:spcAft>
                <a:spcPts val="600"/>
              </a:spcAft>
              <a:buFont typeface="Wingdings" panose="05000000000000000000" pitchFamily="2" charset="2"/>
              <a:buChar char="§"/>
            </a:pPr>
            <a:r>
              <a:rPr lang="en-US" sz="1400" i="1" dirty="0">
                <a:solidFill>
                  <a:schemeClr val="tx1">
                    <a:lumMod val="65000"/>
                    <a:lumOff val="35000"/>
                  </a:schemeClr>
                </a:solidFill>
              </a:rPr>
              <a:t>Use same structure for CLF purposes as well enable banks to use it for market making.</a:t>
            </a:r>
            <a:endParaRPr lang="en-US" sz="1400" i="1" dirty="0"/>
          </a:p>
          <a:p>
            <a:pPr marL="0" indent="0">
              <a:lnSpc>
                <a:spcPct val="100000"/>
              </a:lnSpc>
              <a:spcBef>
                <a:spcPts val="600"/>
              </a:spcBef>
              <a:spcAft>
                <a:spcPts val="600"/>
              </a:spcAft>
              <a:buNone/>
            </a:pPr>
            <a:r>
              <a:rPr lang="en-US" sz="1400" b="1" dirty="0">
                <a:solidFill>
                  <a:schemeClr val="tx1">
                    <a:lumMod val="65000"/>
                    <a:lumOff val="35000"/>
                  </a:schemeClr>
                </a:solidFill>
              </a:rPr>
              <a:t>How to reduce complexity and encourage more investor interest?</a:t>
            </a:r>
          </a:p>
          <a:p>
            <a:pPr marL="0" indent="0">
              <a:lnSpc>
                <a:spcPct val="100000"/>
              </a:lnSpc>
              <a:spcBef>
                <a:spcPts val="600"/>
              </a:spcBef>
              <a:spcAft>
                <a:spcPts val="600"/>
              </a:spcAft>
              <a:buNone/>
            </a:pPr>
            <a:r>
              <a:rPr lang="en-US" sz="1400" dirty="0">
                <a:solidFill>
                  <a:schemeClr val="tx1">
                    <a:lumMod val="65000"/>
                    <a:lumOff val="35000"/>
                  </a:schemeClr>
                </a:solidFill>
              </a:rPr>
              <a:t>Introducing a framework that encourages </a:t>
            </a:r>
            <a:r>
              <a:rPr lang="en-US" sz="1400" b="1" dirty="0">
                <a:solidFill>
                  <a:schemeClr val="tx1">
                    <a:lumMod val="65000"/>
                    <a:lumOff val="35000"/>
                  </a:schemeClr>
                </a:solidFill>
              </a:rPr>
              <a:t>simplicity, transparency and comparability (STC) </a:t>
            </a:r>
            <a:r>
              <a:rPr lang="en-US" sz="1400" dirty="0">
                <a:solidFill>
                  <a:schemeClr val="tx1">
                    <a:lumMod val="65000"/>
                    <a:lumOff val="35000"/>
                  </a:schemeClr>
                </a:solidFill>
              </a:rPr>
              <a:t>across securitisation transactions that –</a:t>
            </a:r>
          </a:p>
          <a:p>
            <a:pPr marL="539750" lvl="2" indent="-447675">
              <a:lnSpc>
                <a:spcPct val="100000"/>
              </a:lnSpc>
              <a:spcBef>
                <a:spcPts val="600"/>
              </a:spcBef>
              <a:spcAft>
                <a:spcPts val="600"/>
              </a:spcAft>
              <a:buFont typeface="Wingdings" panose="05000000000000000000" pitchFamily="2" charset="2"/>
              <a:buChar char="Ø"/>
            </a:pPr>
            <a:r>
              <a:rPr lang="en-US" sz="1400" i="1" dirty="0">
                <a:solidFill>
                  <a:schemeClr val="tx1">
                    <a:lumMod val="65000"/>
                    <a:lumOff val="35000"/>
                  </a:schemeClr>
                </a:solidFill>
              </a:rPr>
              <a:t>Is fit for purpose in the South African context </a:t>
            </a:r>
          </a:p>
          <a:p>
            <a:pPr marL="539750" lvl="2" indent="-447675">
              <a:lnSpc>
                <a:spcPct val="100000"/>
              </a:lnSpc>
              <a:spcBef>
                <a:spcPts val="600"/>
              </a:spcBef>
              <a:spcAft>
                <a:spcPts val="600"/>
              </a:spcAft>
              <a:buFont typeface="Wingdings" panose="05000000000000000000" pitchFamily="2" charset="2"/>
              <a:buChar char="Ø"/>
            </a:pPr>
            <a:r>
              <a:rPr lang="en-US" sz="1400" i="1" dirty="0">
                <a:solidFill>
                  <a:schemeClr val="tx1">
                    <a:lumMod val="65000"/>
                    <a:lumOff val="35000"/>
                  </a:schemeClr>
                </a:solidFill>
              </a:rPr>
              <a:t>Does not disrupt current market activity; and</a:t>
            </a:r>
          </a:p>
          <a:p>
            <a:pPr marL="539750" lvl="2" indent="-447675">
              <a:lnSpc>
                <a:spcPct val="100000"/>
              </a:lnSpc>
              <a:spcBef>
                <a:spcPts val="600"/>
              </a:spcBef>
              <a:spcAft>
                <a:spcPts val="600"/>
              </a:spcAft>
              <a:buFont typeface="Wingdings" panose="05000000000000000000" pitchFamily="2" charset="2"/>
              <a:buChar char="Ø"/>
            </a:pPr>
            <a:r>
              <a:rPr lang="en-US" sz="1400" i="1" dirty="0">
                <a:solidFill>
                  <a:schemeClr val="tx1">
                    <a:lumMod val="65000"/>
                    <a:lumOff val="35000"/>
                  </a:schemeClr>
                </a:solidFill>
              </a:rPr>
              <a:t>Unlocks potential for new corporates to raise funding by way of securitisation</a:t>
            </a:r>
          </a:p>
          <a:p>
            <a:pPr marL="92075" lvl="2" indent="0">
              <a:lnSpc>
                <a:spcPct val="100000"/>
              </a:lnSpc>
              <a:spcBef>
                <a:spcPts val="600"/>
              </a:spcBef>
              <a:spcAft>
                <a:spcPts val="600"/>
              </a:spcAft>
              <a:buNone/>
            </a:pPr>
            <a:r>
              <a:rPr lang="en-ZA" sz="1400" dirty="0">
                <a:solidFill>
                  <a:schemeClr val="tx1">
                    <a:lumMod val="65000"/>
                    <a:lumOff val="35000"/>
                  </a:schemeClr>
                </a:solidFill>
              </a:rPr>
              <a:t>STC transactions should theoretically reduce barriers to entry by encouraging homogeneity across transactions (resulting in, </a:t>
            </a:r>
            <a:r>
              <a:rPr lang="en-ZA" sz="1400" i="1" dirty="0">
                <a:solidFill>
                  <a:schemeClr val="tx1">
                    <a:lumMod val="65000"/>
                    <a:lumOff val="35000"/>
                  </a:schemeClr>
                </a:solidFill>
              </a:rPr>
              <a:t>inter alia</a:t>
            </a:r>
            <a:r>
              <a:rPr lang="en-ZA" sz="1400" dirty="0">
                <a:solidFill>
                  <a:schemeClr val="tx1">
                    <a:lumMod val="65000"/>
                    <a:lumOff val="35000"/>
                  </a:schemeClr>
                </a:solidFill>
              </a:rPr>
              <a:t>, lower set up costs, less onerous credit analysis) which should bolster market activity</a:t>
            </a:r>
          </a:p>
          <a:p>
            <a:pPr marL="92075" lvl="2" indent="0">
              <a:lnSpc>
                <a:spcPct val="100000"/>
              </a:lnSpc>
              <a:spcBef>
                <a:spcPts val="600"/>
              </a:spcBef>
              <a:spcAft>
                <a:spcPts val="600"/>
              </a:spcAft>
              <a:buNone/>
            </a:pPr>
            <a:r>
              <a:rPr lang="en-ZA" sz="1400" i="1" dirty="0">
                <a:solidFill>
                  <a:schemeClr val="tx1">
                    <a:lumMod val="65000"/>
                    <a:lumOff val="35000"/>
                  </a:schemeClr>
                </a:solidFill>
              </a:rPr>
              <a:t>EC has outlined proposals to include Synthetics in the STC framework for encourage the growth of this market.</a:t>
            </a:r>
          </a:p>
        </p:txBody>
      </p:sp>
      <p:pic>
        <p:nvPicPr>
          <p:cNvPr id="4" name="Picture 3">
            <a:extLst>
              <a:ext uri="{FF2B5EF4-FFF2-40B4-BE49-F238E27FC236}">
                <a16:creationId xmlns:a16="http://schemas.microsoft.com/office/drawing/2014/main" id="{4770F854-B719-F441-AB7A-1CE1DA17A2DB}"/>
              </a:ext>
            </a:extLst>
          </p:cNvPr>
          <p:cNvPicPr>
            <a:picLocks noChangeAspect="1"/>
          </p:cNvPicPr>
          <p:nvPr/>
        </p:nvPicPr>
        <p:blipFill rotWithShape="1">
          <a:blip r:embed="rId2">
            <a:extLst>
              <a:ext uri="{28A0092B-C50C-407E-A947-70E740481C1C}">
                <a14:useLocalDpi xmlns:a14="http://schemas.microsoft.com/office/drawing/2010/main" val="0"/>
              </a:ext>
            </a:extLst>
          </a:blip>
          <a:srcRect b="33389"/>
          <a:stretch/>
        </p:blipFill>
        <p:spPr>
          <a:xfrm>
            <a:off x="7989853" y="6189406"/>
            <a:ext cx="1050994" cy="606935"/>
          </a:xfrm>
          <a:prstGeom prst="rect">
            <a:avLst/>
          </a:prstGeom>
        </p:spPr>
      </p:pic>
      <p:sp>
        <p:nvSpPr>
          <p:cNvPr id="8" name="Rectangle: Rounded Corners 7">
            <a:extLst>
              <a:ext uri="{FF2B5EF4-FFF2-40B4-BE49-F238E27FC236}">
                <a16:creationId xmlns:a16="http://schemas.microsoft.com/office/drawing/2014/main" id="{E9A7E8B5-D4BE-4511-B6A6-62A8E6A3DF18}"/>
              </a:ext>
            </a:extLst>
          </p:cNvPr>
          <p:cNvSpPr/>
          <p:nvPr/>
        </p:nvSpPr>
        <p:spPr>
          <a:xfrm>
            <a:off x="3887839" y="210791"/>
            <a:ext cx="4936121" cy="41478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r>
              <a:rPr lang="en-ZA" dirty="0"/>
              <a:t>Possible solutions</a:t>
            </a:r>
          </a:p>
        </p:txBody>
      </p:sp>
    </p:spTree>
    <p:extLst>
      <p:ext uri="{BB962C8B-B14F-4D97-AF65-F5344CB8AC3E}">
        <p14:creationId xmlns:p14="http://schemas.microsoft.com/office/powerpoint/2010/main" val="2801071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CCF2F-7407-8042-A9A8-169F3D6AB0DC}"/>
              </a:ext>
            </a:extLst>
          </p:cNvPr>
          <p:cNvSpPr>
            <a:spLocks noGrp="1"/>
          </p:cNvSpPr>
          <p:nvPr>
            <p:ph type="title"/>
          </p:nvPr>
        </p:nvSpPr>
        <p:spPr>
          <a:xfrm>
            <a:off x="723591" y="804333"/>
            <a:ext cx="2543925" cy="5249334"/>
          </a:xfrm>
        </p:spPr>
        <p:txBody>
          <a:bodyPr vert="horz" lIns="91440" tIns="45720" rIns="91440" bIns="45720" rtlCol="0" anchor="ctr">
            <a:normAutofit/>
          </a:bodyPr>
          <a:lstStyle/>
          <a:p>
            <a:pPr algn="r"/>
            <a:r>
              <a:rPr lang="en-US" sz="3500" b="1" dirty="0">
                <a:solidFill>
                  <a:srgbClr val="FFFFFF"/>
                </a:solidFill>
              </a:rPr>
              <a:t>Discussion of market impediments and possible solutions</a:t>
            </a:r>
          </a:p>
        </p:txBody>
      </p:sp>
      <p:sp>
        <p:nvSpPr>
          <p:cNvPr id="3" name="Content Placeholder 2">
            <a:extLst>
              <a:ext uri="{FF2B5EF4-FFF2-40B4-BE49-F238E27FC236}">
                <a16:creationId xmlns:a16="http://schemas.microsoft.com/office/drawing/2014/main" id="{0FECCC95-8071-9B43-9CC4-A07E2216D918}"/>
              </a:ext>
            </a:extLst>
          </p:cNvPr>
          <p:cNvSpPr>
            <a:spLocks noGrp="1"/>
          </p:cNvSpPr>
          <p:nvPr>
            <p:ph sz="half" idx="1"/>
          </p:nvPr>
        </p:nvSpPr>
        <p:spPr>
          <a:xfrm>
            <a:off x="3887759" y="1403215"/>
            <a:ext cx="5045850" cy="5249334"/>
          </a:xfrm>
        </p:spPr>
        <p:txBody>
          <a:bodyPr vert="horz" lIns="45720" tIns="45720" rIns="45720" bIns="45720" rtlCol="0" anchor="t">
            <a:normAutofit/>
          </a:bodyPr>
          <a:lstStyle/>
          <a:p>
            <a:r>
              <a:rPr lang="en-US" sz="1400" b="1" dirty="0">
                <a:solidFill>
                  <a:schemeClr val="tx1">
                    <a:lumMod val="65000"/>
                    <a:lumOff val="35000"/>
                  </a:schemeClr>
                </a:solidFill>
              </a:rPr>
              <a:t>How can </a:t>
            </a:r>
            <a:r>
              <a:rPr lang="en-ZA" sz="1400" b="1" dirty="0">
                <a:solidFill>
                  <a:schemeClr val="tx1">
                    <a:lumMod val="65000"/>
                    <a:lumOff val="35000"/>
                  </a:schemeClr>
                </a:solidFill>
              </a:rPr>
              <a:t>a regulatory framework stimulate market activity?</a:t>
            </a:r>
          </a:p>
          <a:p>
            <a:r>
              <a:rPr lang="en-US" sz="1400" dirty="0">
                <a:solidFill>
                  <a:schemeClr val="tx1">
                    <a:lumMod val="65000"/>
                    <a:lumOff val="35000"/>
                  </a:schemeClr>
                </a:solidFill>
              </a:rPr>
              <a:t>Framework should address issues faced in the current market as opposed to a blanket adoption of regulations implemented in developed international markets</a:t>
            </a:r>
          </a:p>
          <a:p>
            <a:r>
              <a:rPr lang="en-US" sz="1400" b="1" i="1" u="sng" dirty="0">
                <a:solidFill>
                  <a:schemeClr val="tx1">
                    <a:lumMod val="65000"/>
                    <a:lumOff val="35000"/>
                  </a:schemeClr>
                </a:solidFill>
              </a:rPr>
              <a:t>Risk retention rules</a:t>
            </a:r>
          </a:p>
          <a:p>
            <a:pPr marL="697166" lvl="3" indent="-285750">
              <a:buFont typeface="Wingdings" panose="05000000000000000000" pitchFamily="2" charset="2"/>
              <a:buChar char="ü"/>
            </a:pPr>
            <a:r>
              <a:rPr lang="en-US" sz="1400" dirty="0">
                <a:solidFill>
                  <a:schemeClr val="tx1">
                    <a:lumMod val="65000"/>
                    <a:lumOff val="35000"/>
                  </a:schemeClr>
                </a:solidFill>
              </a:rPr>
              <a:t>Serve a useful purpose by motivating originators to introduce high quality loans to securitisation transactions</a:t>
            </a:r>
          </a:p>
          <a:p>
            <a:pPr marL="697166" lvl="3" indent="-285750">
              <a:buFont typeface="Wingdings" panose="05000000000000000000" pitchFamily="2" charset="2"/>
              <a:buChar char="ü"/>
            </a:pPr>
            <a:r>
              <a:rPr lang="en-US" sz="1400" dirty="0">
                <a:solidFill>
                  <a:schemeClr val="tx1">
                    <a:lumMod val="65000"/>
                    <a:lumOff val="35000"/>
                  </a:schemeClr>
                </a:solidFill>
              </a:rPr>
              <a:t>Increases investor confidence knowing that the originator retains an appropriate level of “first loss” risk </a:t>
            </a:r>
          </a:p>
          <a:p>
            <a:pPr marL="697166" lvl="3" indent="-285750">
              <a:buFont typeface="Wingdings" panose="05000000000000000000" pitchFamily="2" charset="2"/>
              <a:buChar char="ü"/>
            </a:pPr>
            <a:r>
              <a:rPr lang="en-US" sz="1400" dirty="0">
                <a:solidFill>
                  <a:schemeClr val="tx1">
                    <a:lumMod val="65000"/>
                    <a:lumOff val="35000"/>
                  </a:schemeClr>
                </a:solidFill>
              </a:rPr>
              <a:t>Importantly, risk retention rules need to be set dynamically with reference to the risks associated with the underlying portfolio of assets.</a:t>
            </a:r>
          </a:p>
        </p:txBody>
      </p:sp>
      <p:pic>
        <p:nvPicPr>
          <p:cNvPr id="4" name="Picture 3">
            <a:extLst>
              <a:ext uri="{FF2B5EF4-FFF2-40B4-BE49-F238E27FC236}">
                <a16:creationId xmlns:a16="http://schemas.microsoft.com/office/drawing/2014/main" id="{4770F854-B719-F441-AB7A-1CE1DA17A2DB}"/>
              </a:ext>
            </a:extLst>
          </p:cNvPr>
          <p:cNvPicPr>
            <a:picLocks noChangeAspect="1"/>
          </p:cNvPicPr>
          <p:nvPr/>
        </p:nvPicPr>
        <p:blipFill rotWithShape="1">
          <a:blip r:embed="rId2">
            <a:extLst>
              <a:ext uri="{28A0092B-C50C-407E-A947-70E740481C1C}">
                <a14:useLocalDpi xmlns:a14="http://schemas.microsoft.com/office/drawing/2010/main" val="0"/>
              </a:ext>
            </a:extLst>
          </a:blip>
          <a:srcRect b="33389"/>
          <a:stretch/>
        </p:blipFill>
        <p:spPr>
          <a:xfrm>
            <a:off x="7989853" y="6189406"/>
            <a:ext cx="1050994" cy="606935"/>
          </a:xfrm>
          <a:prstGeom prst="rect">
            <a:avLst/>
          </a:prstGeom>
        </p:spPr>
      </p:pic>
      <p:sp>
        <p:nvSpPr>
          <p:cNvPr id="8" name="Rectangle: Rounded Corners 7">
            <a:extLst>
              <a:ext uri="{FF2B5EF4-FFF2-40B4-BE49-F238E27FC236}">
                <a16:creationId xmlns:a16="http://schemas.microsoft.com/office/drawing/2014/main" id="{E9A7E8B5-D4BE-4511-B6A6-62A8E6A3DF18}"/>
              </a:ext>
            </a:extLst>
          </p:cNvPr>
          <p:cNvSpPr/>
          <p:nvPr/>
        </p:nvSpPr>
        <p:spPr>
          <a:xfrm>
            <a:off x="3887839" y="210791"/>
            <a:ext cx="4936121" cy="41478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r>
              <a:rPr lang="en-ZA" dirty="0"/>
              <a:t>Possible solutions (continued)</a:t>
            </a:r>
          </a:p>
        </p:txBody>
      </p:sp>
      <p:pic>
        <p:nvPicPr>
          <p:cNvPr id="10" name="Picture 9">
            <a:extLst>
              <a:ext uri="{FF2B5EF4-FFF2-40B4-BE49-F238E27FC236}">
                <a16:creationId xmlns:a16="http://schemas.microsoft.com/office/drawing/2014/main" id="{ADC8FF3A-95BC-4023-9972-12D5B8AAC854}"/>
              </a:ext>
            </a:extLst>
          </p:cNvPr>
          <p:cNvPicPr>
            <a:picLocks noChangeAspect="1"/>
          </p:cNvPicPr>
          <p:nvPr/>
        </p:nvPicPr>
        <p:blipFill>
          <a:blip r:embed="rId3"/>
          <a:stretch>
            <a:fillRect/>
          </a:stretch>
        </p:blipFill>
        <p:spPr>
          <a:xfrm>
            <a:off x="0" y="0"/>
            <a:ext cx="3497883" cy="6858000"/>
          </a:xfrm>
          <a:prstGeom prst="rect">
            <a:avLst/>
          </a:prstGeom>
        </p:spPr>
      </p:pic>
      <p:sp>
        <p:nvSpPr>
          <p:cNvPr id="12" name="Title 1">
            <a:extLst>
              <a:ext uri="{FF2B5EF4-FFF2-40B4-BE49-F238E27FC236}">
                <a16:creationId xmlns:a16="http://schemas.microsoft.com/office/drawing/2014/main" id="{DB6F30CB-DBA1-4A77-B4F8-AC401CEA8FA2}"/>
              </a:ext>
            </a:extLst>
          </p:cNvPr>
          <p:cNvSpPr txBox="1">
            <a:spLocks/>
          </p:cNvSpPr>
          <p:nvPr/>
        </p:nvSpPr>
        <p:spPr>
          <a:xfrm>
            <a:off x="476978" y="782821"/>
            <a:ext cx="2543925" cy="5249334"/>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r"/>
            <a:r>
              <a:rPr lang="en-US" sz="3500" b="1" dirty="0">
                <a:solidFill>
                  <a:srgbClr val="FFFFFF"/>
                </a:solidFill>
              </a:rPr>
              <a:t>Discussion of market impediments and possible solutions</a:t>
            </a:r>
          </a:p>
        </p:txBody>
      </p:sp>
    </p:spTree>
    <p:extLst>
      <p:ext uri="{BB962C8B-B14F-4D97-AF65-F5344CB8AC3E}">
        <p14:creationId xmlns:p14="http://schemas.microsoft.com/office/powerpoint/2010/main" val="689910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8CCF2F-7407-8042-A9A8-169F3D6AB0DC}"/>
              </a:ext>
            </a:extLst>
          </p:cNvPr>
          <p:cNvSpPr>
            <a:spLocks noGrp="1"/>
          </p:cNvSpPr>
          <p:nvPr>
            <p:ph type="title"/>
          </p:nvPr>
        </p:nvSpPr>
        <p:spPr>
          <a:xfrm>
            <a:off x="482601" y="643467"/>
            <a:ext cx="2561709" cy="5571066"/>
          </a:xfrm>
        </p:spPr>
        <p:txBody>
          <a:bodyPr vert="horz" lIns="91440" tIns="45720" rIns="91440" bIns="45720" rtlCol="0" anchor="ctr">
            <a:normAutofit/>
          </a:bodyPr>
          <a:lstStyle/>
          <a:p>
            <a:r>
              <a:rPr lang="en-US" sz="5000" b="1" kern="1200" cap="all" spc="100" baseline="0" dirty="0">
                <a:solidFill>
                  <a:srgbClr val="FFFFFF"/>
                </a:solidFill>
                <a:latin typeface="+mj-lt"/>
                <a:ea typeface="+mj-ea"/>
                <a:cs typeface="+mj-cs"/>
              </a:rPr>
              <a:t>Agenda</a:t>
            </a:r>
          </a:p>
        </p:txBody>
      </p:sp>
      <p:pic>
        <p:nvPicPr>
          <p:cNvPr id="7" name="Picture 6">
            <a:extLst>
              <a:ext uri="{FF2B5EF4-FFF2-40B4-BE49-F238E27FC236}">
                <a16:creationId xmlns:a16="http://schemas.microsoft.com/office/drawing/2014/main" id="{27D2FC71-4189-2A4C-9859-A2462E11968E}"/>
              </a:ext>
            </a:extLst>
          </p:cNvPr>
          <p:cNvPicPr>
            <a:picLocks noChangeAspect="1"/>
          </p:cNvPicPr>
          <p:nvPr/>
        </p:nvPicPr>
        <p:blipFill rotWithShape="1">
          <a:blip r:embed="rId2">
            <a:extLst>
              <a:ext uri="{28A0092B-C50C-407E-A947-70E740481C1C}">
                <a14:useLocalDpi xmlns:a14="http://schemas.microsoft.com/office/drawing/2010/main" val="0"/>
              </a:ext>
            </a:extLst>
          </a:blip>
          <a:srcRect b="33389"/>
          <a:stretch/>
        </p:blipFill>
        <p:spPr>
          <a:xfrm>
            <a:off x="7989853" y="6189406"/>
            <a:ext cx="1050994" cy="606935"/>
          </a:xfrm>
          <a:prstGeom prst="rect">
            <a:avLst/>
          </a:prstGeom>
        </p:spPr>
      </p:pic>
      <p:graphicFrame>
        <p:nvGraphicFramePr>
          <p:cNvPr id="18" name="Content Placeholder 2">
            <a:extLst>
              <a:ext uri="{FF2B5EF4-FFF2-40B4-BE49-F238E27FC236}">
                <a16:creationId xmlns:a16="http://schemas.microsoft.com/office/drawing/2014/main" id="{DD056FC0-80B1-445E-A3CF-BD9226D6B329}"/>
              </a:ext>
            </a:extLst>
          </p:cNvPr>
          <p:cNvGraphicFramePr>
            <a:graphicFrameLocks noGrp="1"/>
          </p:cNvGraphicFramePr>
          <p:nvPr>
            <p:ph sz="half" idx="1"/>
            <p:extLst>
              <p:ext uri="{D42A27DB-BD31-4B8C-83A1-F6EECF244321}">
                <p14:modId xmlns:p14="http://schemas.microsoft.com/office/powerpoint/2010/main" val="1400603009"/>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7906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CCF2F-7407-8042-A9A8-169F3D6AB0DC}"/>
              </a:ext>
            </a:extLst>
          </p:cNvPr>
          <p:cNvSpPr>
            <a:spLocks noGrp="1"/>
          </p:cNvSpPr>
          <p:nvPr>
            <p:ph type="title"/>
          </p:nvPr>
        </p:nvSpPr>
        <p:spPr>
          <a:xfrm>
            <a:off x="723591" y="804333"/>
            <a:ext cx="2543925" cy="5249334"/>
          </a:xfrm>
        </p:spPr>
        <p:txBody>
          <a:bodyPr vert="horz" lIns="91440" tIns="45720" rIns="91440" bIns="45720" rtlCol="0" anchor="ctr">
            <a:normAutofit/>
          </a:bodyPr>
          <a:lstStyle/>
          <a:p>
            <a:pPr algn="r"/>
            <a:r>
              <a:rPr lang="en-US" sz="3500" b="1" dirty="0">
                <a:solidFill>
                  <a:srgbClr val="FFFFFF"/>
                </a:solidFill>
              </a:rPr>
              <a:t>Discussion of market impediments and possible solutions</a:t>
            </a:r>
          </a:p>
        </p:txBody>
      </p:sp>
      <p:sp>
        <p:nvSpPr>
          <p:cNvPr id="3" name="Content Placeholder 2">
            <a:extLst>
              <a:ext uri="{FF2B5EF4-FFF2-40B4-BE49-F238E27FC236}">
                <a16:creationId xmlns:a16="http://schemas.microsoft.com/office/drawing/2014/main" id="{0FECCC95-8071-9B43-9CC4-A07E2216D918}"/>
              </a:ext>
            </a:extLst>
          </p:cNvPr>
          <p:cNvSpPr>
            <a:spLocks noGrp="1"/>
          </p:cNvSpPr>
          <p:nvPr>
            <p:ph sz="half" idx="1"/>
          </p:nvPr>
        </p:nvSpPr>
        <p:spPr>
          <a:xfrm>
            <a:off x="3887839" y="1393794"/>
            <a:ext cx="5045850" cy="3559042"/>
          </a:xfrm>
        </p:spPr>
        <p:txBody>
          <a:bodyPr vert="horz" lIns="45720" tIns="45720" rIns="45720" bIns="45720" rtlCol="0" anchor="t">
            <a:normAutofit/>
          </a:bodyPr>
          <a:lstStyle/>
          <a:p>
            <a:r>
              <a:rPr lang="en-ZA" sz="1400" b="1" dirty="0">
                <a:solidFill>
                  <a:schemeClr val="tx1">
                    <a:lumMod val="65000"/>
                    <a:lumOff val="35000"/>
                  </a:schemeClr>
                </a:solidFill>
              </a:rPr>
              <a:t>Banks Act and Regulations</a:t>
            </a:r>
          </a:p>
          <a:p>
            <a:pPr marL="268288" indent="-268288">
              <a:buFont typeface="Wingdings" panose="05000000000000000000" pitchFamily="2" charset="2"/>
              <a:buChar char="Ø"/>
            </a:pPr>
            <a:r>
              <a:rPr lang="en-ZA" sz="1400" dirty="0">
                <a:solidFill>
                  <a:schemeClr val="tx1">
                    <a:lumMod val="65000"/>
                    <a:lumOff val="35000"/>
                  </a:schemeClr>
                </a:solidFill>
              </a:rPr>
              <a:t>Securitisation Exemption Notice in need of an update. Was drafted with regulatory capital relief as main objective of securitisation by banks. In SA, banks main objective is to raise funding thereby diversifying their funding sources:</a:t>
            </a:r>
          </a:p>
          <a:p>
            <a:pPr marL="442024" lvl="1" indent="-268288">
              <a:buFont typeface="Wingdings" panose="05000000000000000000" pitchFamily="2" charset="2"/>
              <a:buChar char="ü"/>
            </a:pPr>
            <a:r>
              <a:rPr lang="en-ZA" sz="1400" dirty="0">
                <a:solidFill>
                  <a:schemeClr val="tx1">
                    <a:lumMod val="65000"/>
                    <a:lumOff val="35000"/>
                  </a:schemeClr>
                </a:solidFill>
              </a:rPr>
              <a:t>Common law true sale principals no impediment but exemption notice true sale provisions is a challenge</a:t>
            </a:r>
          </a:p>
          <a:p>
            <a:pPr marL="442024" lvl="1" indent="-268288">
              <a:buFont typeface="Wingdings" panose="05000000000000000000" pitchFamily="2" charset="2"/>
              <a:buChar char="ü"/>
            </a:pPr>
            <a:r>
              <a:rPr lang="en-ZA" sz="1400" dirty="0">
                <a:solidFill>
                  <a:schemeClr val="tx1">
                    <a:lumMod val="65000"/>
                    <a:lumOff val="35000"/>
                  </a:schemeClr>
                </a:solidFill>
              </a:rPr>
              <a:t>Market making challenges.</a:t>
            </a:r>
          </a:p>
          <a:p>
            <a:pPr marL="0" indent="0">
              <a:buNone/>
            </a:pPr>
            <a:r>
              <a:rPr lang="en-ZA" altLang="ja-JP" sz="1400" b="1" dirty="0">
                <a:solidFill>
                  <a:schemeClr val="tx1">
                    <a:lumMod val="65000"/>
                    <a:lumOff val="35000"/>
                  </a:schemeClr>
                </a:solidFill>
                <a:ea typeface="MS PGothic" pitchFamily="34" charset="-128"/>
                <a:cs typeface="Arial" panose="020B0604020202020204" pitchFamily="34" charset="0"/>
              </a:rPr>
              <a:t>Use of international scale ratings under capital framework is a challenge</a:t>
            </a:r>
          </a:p>
          <a:p>
            <a:pPr marL="268288" indent="-268288">
              <a:buFont typeface="Wingdings" panose="05000000000000000000" pitchFamily="2" charset="2"/>
              <a:buChar char="Ø"/>
            </a:pPr>
            <a:r>
              <a:rPr lang="en-ZA" sz="1400" dirty="0">
                <a:solidFill>
                  <a:schemeClr val="tx1">
                    <a:lumMod val="65000"/>
                    <a:lumOff val="35000"/>
                  </a:schemeClr>
                </a:solidFill>
              </a:rPr>
              <a:t>Industry has proposed the use of national scale ratings in order to put SA on equal footing with international jurisdictions.</a:t>
            </a:r>
          </a:p>
          <a:p>
            <a:pPr marL="268288" indent="-268288">
              <a:buFont typeface="Wingdings" panose="05000000000000000000" pitchFamily="2" charset="2"/>
              <a:buChar char="Ø"/>
            </a:pPr>
            <a:endParaRPr lang="en-ZA" altLang="ja-JP" sz="1400" b="1" dirty="0">
              <a:solidFill>
                <a:schemeClr val="tx1">
                  <a:lumMod val="65000"/>
                  <a:lumOff val="35000"/>
                </a:schemeClr>
              </a:solidFill>
              <a:ea typeface="MS PGothic" pitchFamily="34" charset="-128"/>
              <a:cs typeface="Arial" panose="020B0604020202020204" pitchFamily="34" charset="0"/>
            </a:endParaRPr>
          </a:p>
        </p:txBody>
      </p:sp>
      <p:pic>
        <p:nvPicPr>
          <p:cNvPr id="4" name="Picture 3">
            <a:extLst>
              <a:ext uri="{FF2B5EF4-FFF2-40B4-BE49-F238E27FC236}">
                <a16:creationId xmlns:a16="http://schemas.microsoft.com/office/drawing/2014/main" id="{4770F854-B719-F441-AB7A-1CE1DA17A2DB}"/>
              </a:ext>
            </a:extLst>
          </p:cNvPr>
          <p:cNvPicPr>
            <a:picLocks noChangeAspect="1"/>
          </p:cNvPicPr>
          <p:nvPr/>
        </p:nvPicPr>
        <p:blipFill rotWithShape="1">
          <a:blip r:embed="rId2">
            <a:extLst>
              <a:ext uri="{28A0092B-C50C-407E-A947-70E740481C1C}">
                <a14:useLocalDpi xmlns:a14="http://schemas.microsoft.com/office/drawing/2010/main" val="0"/>
              </a:ext>
            </a:extLst>
          </a:blip>
          <a:srcRect b="33389"/>
          <a:stretch/>
        </p:blipFill>
        <p:spPr>
          <a:xfrm>
            <a:off x="7989853" y="6189406"/>
            <a:ext cx="1050994" cy="606935"/>
          </a:xfrm>
          <a:prstGeom prst="rect">
            <a:avLst/>
          </a:prstGeom>
        </p:spPr>
      </p:pic>
      <p:sp>
        <p:nvSpPr>
          <p:cNvPr id="8" name="Rectangle: Rounded Corners 7">
            <a:extLst>
              <a:ext uri="{FF2B5EF4-FFF2-40B4-BE49-F238E27FC236}">
                <a16:creationId xmlns:a16="http://schemas.microsoft.com/office/drawing/2014/main" id="{E9A7E8B5-D4BE-4511-B6A6-62A8E6A3DF18}"/>
              </a:ext>
            </a:extLst>
          </p:cNvPr>
          <p:cNvSpPr/>
          <p:nvPr/>
        </p:nvSpPr>
        <p:spPr>
          <a:xfrm>
            <a:off x="3887839" y="210791"/>
            <a:ext cx="4936121" cy="41478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r>
              <a:rPr lang="en-ZA" dirty="0"/>
              <a:t>Possible solutions (continued)</a:t>
            </a:r>
          </a:p>
        </p:txBody>
      </p:sp>
      <p:pic>
        <p:nvPicPr>
          <p:cNvPr id="10" name="Picture 9">
            <a:extLst>
              <a:ext uri="{FF2B5EF4-FFF2-40B4-BE49-F238E27FC236}">
                <a16:creationId xmlns:a16="http://schemas.microsoft.com/office/drawing/2014/main" id="{ADC8FF3A-95BC-4023-9972-12D5B8AAC854}"/>
              </a:ext>
            </a:extLst>
          </p:cNvPr>
          <p:cNvPicPr>
            <a:picLocks noChangeAspect="1"/>
          </p:cNvPicPr>
          <p:nvPr/>
        </p:nvPicPr>
        <p:blipFill>
          <a:blip r:embed="rId3"/>
          <a:stretch>
            <a:fillRect/>
          </a:stretch>
        </p:blipFill>
        <p:spPr>
          <a:xfrm>
            <a:off x="0" y="0"/>
            <a:ext cx="3497883" cy="6858000"/>
          </a:xfrm>
          <a:prstGeom prst="rect">
            <a:avLst/>
          </a:prstGeom>
        </p:spPr>
      </p:pic>
      <p:sp>
        <p:nvSpPr>
          <p:cNvPr id="12" name="Title 1">
            <a:extLst>
              <a:ext uri="{FF2B5EF4-FFF2-40B4-BE49-F238E27FC236}">
                <a16:creationId xmlns:a16="http://schemas.microsoft.com/office/drawing/2014/main" id="{DB6F30CB-DBA1-4A77-B4F8-AC401CEA8FA2}"/>
              </a:ext>
            </a:extLst>
          </p:cNvPr>
          <p:cNvSpPr txBox="1">
            <a:spLocks/>
          </p:cNvSpPr>
          <p:nvPr/>
        </p:nvSpPr>
        <p:spPr>
          <a:xfrm>
            <a:off x="476978" y="782821"/>
            <a:ext cx="2543925" cy="5249334"/>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r"/>
            <a:r>
              <a:rPr lang="en-US" sz="3500" b="1" dirty="0">
                <a:solidFill>
                  <a:srgbClr val="FFFFFF"/>
                </a:solidFill>
              </a:rPr>
              <a:t>Discussion of market impediments and possible solutions</a:t>
            </a:r>
          </a:p>
        </p:txBody>
      </p:sp>
    </p:spTree>
    <p:extLst>
      <p:ext uri="{BB962C8B-B14F-4D97-AF65-F5344CB8AC3E}">
        <p14:creationId xmlns:p14="http://schemas.microsoft.com/office/powerpoint/2010/main" val="4186925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8CCF2F-7407-8042-A9A8-169F3D6AB0DC}"/>
              </a:ext>
            </a:extLst>
          </p:cNvPr>
          <p:cNvSpPr>
            <a:spLocks noGrp="1"/>
          </p:cNvSpPr>
          <p:nvPr>
            <p:ph type="title"/>
          </p:nvPr>
        </p:nvSpPr>
        <p:spPr>
          <a:xfrm>
            <a:off x="723591" y="804333"/>
            <a:ext cx="2543925" cy="5249334"/>
          </a:xfrm>
        </p:spPr>
        <p:txBody>
          <a:bodyPr vert="horz" lIns="91440" tIns="45720" rIns="91440" bIns="45720" rtlCol="0" anchor="ctr">
            <a:normAutofit/>
          </a:bodyPr>
          <a:lstStyle/>
          <a:p>
            <a:pPr algn="r"/>
            <a:r>
              <a:rPr lang="en-US" sz="3500" b="1" dirty="0">
                <a:solidFill>
                  <a:srgbClr val="FFFFFF"/>
                </a:solidFill>
              </a:rPr>
              <a:t>Discussion of market impediments and possible solutions</a:t>
            </a:r>
          </a:p>
        </p:txBody>
      </p:sp>
      <p:sp>
        <p:nvSpPr>
          <p:cNvPr id="3" name="Content Placeholder 2">
            <a:extLst>
              <a:ext uri="{FF2B5EF4-FFF2-40B4-BE49-F238E27FC236}">
                <a16:creationId xmlns:a16="http://schemas.microsoft.com/office/drawing/2014/main" id="{0FECCC95-8071-9B43-9CC4-A07E2216D918}"/>
              </a:ext>
            </a:extLst>
          </p:cNvPr>
          <p:cNvSpPr>
            <a:spLocks noGrp="1"/>
          </p:cNvSpPr>
          <p:nvPr>
            <p:ph sz="half" idx="1"/>
          </p:nvPr>
        </p:nvSpPr>
        <p:spPr>
          <a:xfrm>
            <a:off x="3267516" y="284791"/>
            <a:ext cx="5817188" cy="6395662"/>
          </a:xfrm>
        </p:spPr>
        <p:txBody>
          <a:bodyPr vert="horz" lIns="45720" tIns="45720" rIns="45720" bIns="45720" rtlCol="0" anchor="ctr">
            <a:normAutofit/>
          </a:bodyPr>
          <a:lstStyle/>
          <a:p>
            <a:pPr marL="342900" lvl="1" indent="0">
              <a:buNone/>
            </a:pPr>
            <a:r>
              <a:rPr lang="en-US" dirty="0">
                <a:solidFill>
                  <a:schemeClr val="tx1">
                    <a:lumMod val="65000"/>
                    <a:lumOff val="35000"/>
                  </a:schemeClr>
                </a:solidFill>
              </a:rPr>
              <a:t>Leveraging existing technology</a:t>
            </a:r>
          </a:p>
          <a:p>
            <a:pPr marL="525780" lvl="2" indent="0">
              <a:buNone/>
            </a:pPr>
            <a:r>
              <a:rPr lang="en-US" sz="1400" dirty="0">
                <a:solidFill>
                  <a:schemeClr val="tx1">
                    <a:lumMod val="65000"/>
                    <a:lumOff val="35000"/>
                  </a:schemeClr>
                </a:solidFill>
              </a:rPr>
              <a:t>CLF structures </a:t>
            </a:r>
          </a:p>
          <a:p>
            <a:pPr marL="1232154" lvl="3" indent="-400050">
              <a:buFont typeface="+mj-lt"/>
              <a:buAutoNum type="romanLcPeriod"/>
            </a:pPr>
            <a:r>
              <a:rPr lang="en-US" sz="1400" dirty="0">
                <a:solidFill>
                  <a:schemeClr val="tx1">
                    <a:lumMod val="65000"/>
                    <a:lumOff val="35000"/>
                  </a:schemeClr>
                </a:solidFill>
              </a:rPr>
              <a:t>Facility offered by the SARB to banks to create liquid assets on-balance sheet to meet LCR regulations</a:t>
            </a:r>
          </a:p>
          <a:p>
            <a:pPr marL="1232154" lvl="3" indent="-400050">
              <a:buFont typeface="+mj-lt"/>
              <a:buAutoNum type="romanLcPeriod"/>
            </a:pPr>
            <a:r>
              <a:rPr lang="en-US" sz="1400" dirty="0">
                <a:solidFill>
                  <a:schemeClr val="tx1">
                    <a:lumMod val="65000"/>
                    <a:lumOff val="35000"/>
                  </a:schemeClr>
                </a:solidFill>
              </a:rPr>
              <a:t>Facility available since 2012</a:t>
            </a:r>
          </a:p>
          <a:p>
            <a:pPr marL="1232154" lvl="3" indent="-400050">
              <a:buFont typeface="+mj-lt"/>
              <a:buAutoNum type="romanLcPeriod"/>
            </a:pPr>
            <a:r>
              <a:rPr lang="en-US" sz="1400" dirty="0">
                <a:solidFill>
                  <a:schemeClr val="tx1">
                    <a:lumMod val="65000"/>
                    <a:lumOff val="35000"/>
                  </a:schemeClr>
                </a:solidFill>
              </a:rPr>
              <a:t>Expected maturity 2021</a:t>
            </a:r>
          </a:p>
          <a:p>
            <a:pPr marL="1232154" lvl="3" indent="-400050">
              <a:buFont typeface="+mj-lt"/>
              <a:buAutoNum type="romanLcPeriod"/>
            </a:pPr>
            <a:r>
              <a:rPr lang="en-US" sz="1400" dirty="0">
                <a:solidFill>
                  <a:schemeClr val="tx1">
                    <a:lumMod val="65000"/>
                    <a:lumOff val="35000"/>
                  </a:schemeClr>
                </a:solidFill>
              </a:rPr>
              <a:t>R140bn in total granted for 2020</a:t>
            </a:r>
          </a:p>
          <a:p>
            <a:pPr marL="1232154" lvl="3" indent="-400050">
              <a:buFont typeface="+mj-lt"/>
              <a:buAutoNum type="romanLcPeriod"/>
            </a:pPr>
            <a:r>
              <a:rPr lang="en-US" sz="1400" dirty="0">
                <a:solidFill>
                  <a:schemeClr val="tx1">
                    <a:lumMod val="65000"/>
                    <a:lumOff val="35000"/>
                  </a:schemeClr>
                </a:solidFill>
              </a:rPr>
              <a:t>These structures are practically on balance securitisations with all of the mechanics of securitisations</a:t>
            </a:r>
          </a:p>
          <a:p>
            <a:pPr marL="1415034" lvl="4" indent="-400050"/>
            <a:r>
              <a:rPr lang="en-US" sz="1400" dirty="0">
                <a:solidFill>
                  <a:schemeClr val="tx1">
                    <a:lumMod val="65000"/>
                    <a:lumOff val="35000"/>
                  </a:schemeClr>
                </a:solidFill>
              </a:rPr>
              <a:t>Ring-fencing of pools of assets</a:t>
            </a:r>
          </a:p>
          <a:p>
            <a:pPr marL="1415034" lvl="4" indent="-400050"/>
            <a:r>
              <a:rPr lang="en-US" sz="1400" dirty="0">
                <a:solidFill>
                  <a:schemeClr val="tx1">
                    <a:lumMod val="65000"/>
                    <a:lumOff val="35000"/>
                  </a:schemeClr>
                </a:solidFill>
              </a:rPr>
              <a:t>Haircuts to adjust for perceived risk </a:t>
            </a:r>
          </a:p>
          <a:p>
            <a:pPr marL="1415034" lvl="4" indent="-400050"/>
            <a:r>
              <a:rPr lang="en-US" sz="1400" dirty="0">
                <a:solidFill>
                  <a:schemeClr val="tx1">
                    <a:lumMod val="65000"/>
                    <a:lumOff val="35000"/>
                  </a:schemeClr>
                </a:solidFill>
              </a:rPr>
              <a:t>Difference - no capital impact for issuer.</a:t>
            </a:r>
          </a:p>
          <a:p>
            <a:pPr marL="1415034" lvl="4" indent="-400050"/>
            <a:endParaRPr lang="en-US" sz="1400" dirty="0">
              <a:solidFill>
                <a:schemeClr val="tx1">
                  <a:lumMod val="65000"/>
                  <a:lumOff val="35000"/>
                </a:schemeClr>
              </a:solidFill>
            </a:endParaRPr>
          </a:p>
          <a:p>
            <a:pPr marL="329184" indent="0">
              <a:buNone/>
            </a:pPr>
            <a:r>
              <a:rPr lang="en-US" sz="1600" dirty="0">
                <a:solidFill>
                  <a:schemeClr val="tx1">
                    <a:lumMod val="65000"/>
                    <a:lumOff val="35000"/>
                  </a:schemeClr>
                </a:solidFill>
              </a:rPr>
              <a:t>Future structure opportunities </a:t>
            </a:r>
          </a:p>
          <a:p>
            <a:pPr marL="685800" lvl="2" indent="0">
              <a:buNone/>
            </a:pPr>
            <a:r>
              <a:rPr lang="en-US" sz="1400" dirty="0">
                <a:solidFill>
                  <a:schemeClr val="tx1">
                    <a:lumMod val="65000"/>
                    <a:lumOff val="35000"/>
                  </a:schemeClr>
                </a:solidFill>
              </a:rPr>
              <a:t>Synthetic securitisations </a:t>
            </a:r>
          </a:p>
          <a:p>
            <a:pPr marL="1300734" lvl="4" indent="-285750"/>
            <a:r>
              <a:rPr lang="en-US" sz="1400" dirty="0">
                <a:solidFill>
                  <a:schemeClr val="tx1">
                    <a:lumMod val="65000"/>
                    <a:lumOff val="35000"/>
                  </a:schemeClr>
                </a:solidFill>
              </a:rPr>
              <a:t>Uncover the negative stigma of these transactions</a:t>
            </a:r>
          </a:p>
          <a:p>
            <a:pPr marL="685800" lvl="2" indent="0">
              <a:buNone/>
            </a:pPr>
            <a:r>
              <a:rPr lang="en-US" sz="1400" dirty="0">
                <a:solidFill>
                  <a:schemeClr val="tx1">
                    <a:lumMod val="65000"/>
                    <a:lumOff val="35000"/>
                  </a:schemeClr>
                </a:solidFill>
              </a:rPr>
              <a:t>	</a:t>
            </a:r>
          </a:p>
          <a:p>
            <a:pPr marL="685800" lvl="2" indent="0">
              <a:buNone/>
            </a:pPr>
            <a:r>
              <a:rPr lang="en-US" sz="1400" dirty="0">
                <a:solidFill>
                  <a:schemeClr val="tx1">
                    <a:lumMod val="65000"/>
                    <a:lumOff val="35000"/>
                  </a:schemeClr>
                </a:solidFill>
              </a:rPr>
              <a:t>Covered bonds </a:t>
            </a:r>
          </a:p>
          <a:p>
            <a:pPr marL="1300734" lvl="4" indent="-285750"/>
            <a:r>
              <a:rPr lang="en-US" sz="1400" dirty="0">
                <a:solidFill>
                  <a:schemeClr val="tx1">
                    <a:lumMod val="65000"/>
                    <a:lumOff val="35000"/>
                  </a:schemeClr>
                </a:solidFill>
              </a:rPr>
              <a:t>BASA working group currently engaging industry, SARB and National Treasury </a:t>
            </a:r>
          </a:p>
          <a:p>
            <a:pPr marL="1300734" lvl="4" indent="-285750"/>
            <a:r>
              <a:rPr lang="en-US" sz="1400" dirty="0">
                <a:solidFill>
                  <a:schemeClr val="tx1">
                    <a:lumMod val="65000"/>
                    <a:lumOff val="35000"/>
                  </a:schemeClr>
                </a:solidFill>
              </a:rPr>
              <a:t>Proposed framework has been distributed</a:t>
            </a:r>
            <a:endParaRPr lang="en-US" sz="1400" dirty="0"/>
          </a:p>
        </p:txBody>
      </p:sp>
      <p:pic>
        <p:nvPicPr>
          <p:cNvPr id="4" name="Picture 3">
            <a:extLst>
              <a:ext uri="{FF2B5EF4-FFF2-40B4-BE49-F238E27FC236}">
                <a16:creationId xmlns:a16="http://schemas.microsoft.com/office/drawing/2014/main" id="{4770F854-B719-F441-AB7A-1CE1DA17A2DB}"/>
              </a:ext>
            </a:extLst>
          </p:cNvPr>
          <p:cNvPicPr>
            <a:picLocks noChangeAspect="1"/>
          </p:cNvPicPr>
          <p:nvPr/>
        </p:nvPicPr>
        <p:blipFill rotWithShape="1">
          <a:blip r:embed="rId2">
            <a:extLst>
              <a:ext uri="{28A0092B-C50C-407E-A947-70E740481C1C}">
                <a14:useLocalDpi xmlns:a14="http://schemas.microsoft.com/office/drawing/2010/main" val="0"/>
              </a:ext>
            </a:extLst>
          </a:blip>
          <a:srcRect b="33389"/>
          <a:stretch/>
        </p:blipFill>
        <p:spPr>
          <a:xfrm>
            <a:off x="7989853" y="6189406"/>
            <a:ext cx="1050994" cy="606935"/>
          </a:xfrm>
          <a:prstGeom prst="rect">
            <a:avLst/>
          </a:prstGeom>
        </p:spPr>
      </p:pic>
      <p:sp>
        <p:nvSpPr>
          <p:cNvPr id="8" name="Rectangle: Rounded Corners 7">
            <a:extLst>
              <a:ext uri="{FF2B5EF4-FFF2-40B4-BE49-F238E27FC236}">
                <a16:creationId xmlns:a16="http://schemas.microsoft.com/office/drawing/2014/main" id="{B982867B-69DD-46ED-BD52-2AAB5EC1C549}"/>
              </a:ext>
            </a:extLst>
          </p:cNvPr>
          <p:cNvSpPr/>
          <p:nvPr/>
        </p:nvSpPr>
        <p:spPr>
          <a:xfrm>
            <a:off x="3622089" y="210791"/>
            <a:ext cx="5418758" cy="41478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r>
              <a:rPr lang="en-ZA" sz="1600" dirty="0"/>
              <a:t>Possible solutions - </a:t>
            </a:r>
            <a:r>
              <a:rPr lang="en-US" sz="1600" dirty="0"/>
              <a:t>Looking beyond traditional securitisations</a:t>
            </a:r>
          </a:p>
          <a:p>
            <a:endParaRPr lang="en-ZA" sz="1600" dirty="0"/>
          </a:p>
        </p:txBody>
      </p:sp>
    </p:spTree>
    <p:extLst>
      <p:ext uri="{BB962C8B-B14F-4D97-AF65-F5344CB8AC3E}">
        <p14:creationId xmlns:p14="http://schemas.microsoft.com/office/powerpoint/2010/main" val="392006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8CCF2F-7407-8042-A9A8-169F3D6AB0DC}"/>
              </a:ext>
            </a:extLst>
          </p:cNvPr>
          <p:cNvSpPr>
            <a:spLocks noGrp="1"/>
          </p:cNvSpPr>
          <p:nvPr>
            <p:ph type="title"/>
          </p:nvPr>
        </p:nvSpPr>
        <p:spPr>
          <a:xfrm>
            <a:off x="723591" y="804333"/>
            <a:ext cx="2543925" cy="5249334"/>
          </a:xfrm>
        </p:spPr>
        <p:txBody>
          <a:bodyPr vert="horz" lIns="91440" tIns="45720" rIns="91440" bIns="45720" rtlCol="0" anchor="ctr">
            <a:normAutofit/>
          </a:bodyPr>
          <a:lstStyle/>
          <a:p>
            <a:pPr algn="r"/>
            <a:r>
              <a:rPr lang="en-US" sz="5000" b="1" dirty="0">
                <a:solidFill>
                  <a:srgbClr val="FFFFFF"/>
                </a:solidFill>
              </a:rPr>
              <a:t>State of the market</a:t>
            </a:r>
          </a:p>
        </p:txBody>
      </p:sp>
      <p:sp>
        <p:nvSpPr>
          <p:cNvPr id="3" name="Content Placeholder 2">
            <a:extLst>
              <a:ext uri="{FF2B5EF4-FFF2-40B4-BE49-F238E27FC236}">
                <a16:creationId xmlns:a16="http://schemas.microsoft.com/office/drawing/2014/main" id="{0FECCC95-8071-9B43-9CC4-A07E2216D918}"/>
              </a:ext>
            </a:extLst>
          </p:cNvPr>
          <p:cNvSpPr>
            <a:spLocks noGrp="1"/>
          </p:cNvSpPr>
          <p:nvPr>
            <p:ph sz="half" idx="1"/>
          </p:nvPr>
        </p:nvSpPr>
        <p:spPr>
          <a:xfrm>
            <a:off x="3841783" y="1032933"/>
            <a:ext cx="4729502" cy="5249334"/>
          </a:xfrm>
        </p:spPr>
        <p:txBody>
          <a:bodyPr vert="horz" lIns="45720" tIns="45720" rIns="45720" bIns="45720" rtlCol="0" anchor="ctr">
            <a:normAutofit/>
          </a:bodyPr>
          <a:lstStyle/>
          <a:p>
            <a:pPr lvl="1"/>
            <a:r>
              <a:rPr lang="en-US" dirty="0">
                <a:solidFill>
                  <a:schemeClr val="tx1">
                    <a:lumMod val="65000"/>
                    <a:lumOff val="35000"/>
                  </a:schemeClr>
                </a:solidFill>
              </a:rPr>
              <a:t>International market slot – Citibank (10 minutes on the market in Europe) (asset classes, volumes, spreads and central bank support/participation).</a:t>
            </a:r>
          </a:p>
          <a:p>
            <a:pPr marL="0" indent="0">
              <a:buNone/>
            </a:pPr>
            <a:endParaRPr lang="en-US" dirty="0"/>
          </a:p>
          <a:p>
            <a:endParaRPr lang="en-US" dirty="0"/>
          </a:p>
        </p:txBody>
      </p:sp>
      <p:pic>
        <p:nvPicPr>
          <p:cNvPr id="4" name="Picture 3">
            <a:extLst>
              <a:ext uri="{FF2B5EF4-FFF2-40B4-BE49-F238E27FC236}">
                <a16:creationId xmlns:a16="http://schemas.microsoft.com/office/drawing/2014/main" id="{6A9DE0ED-4744-9C43-A733-FDA7891A141E}"/>
              </a:ext>
            </a:extLst>
          </p:cNvPr>
          <p:cNvPicPr>
            <a:picLocks noChangeAspect="1"/>
          </p:cNvPicPr>
          <p:nvPr/>
        </p:nvPicPr>
        <p:blipFill rotWithShape="1">
          <a:blip r:embed="rId2">
            <a:extLst>
              <a:ext uri="{28A0092B-C50C-407E-A947-70E740481C1C}">
                <a14:useLocalDpi xmlns:a14="http://schemas.microsoft.com/office/drawing/2010/main" val="0"/>
              </a:ext>
            </a:extLst>
          </a:blip>
          <a:srcRect b="33389"/>
          <a:stretch/>
        </p:blipFill>
        <p:spPr>
          <a:xfrm>
            <a:off x="7989853" y="6189406"/>
            <a:ext cx="1050994" cy="606935"/>
          </a:xfrm>
          <a:prstGeom prst="rect">
            <a:avLst/>
          </a:prstGeom>
        </p:spPr>
      </p:pic>
    </p:spTree>
    <p:extLst>
      <p:ext uri="{BB962C8B-B14F-4D97-AF65-F5344CB8AC3E}">
        <p14:creationId xmlns:p14="http://schemas.microsoft.com/office/powerpoint/2010/main" val="4133127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0CBB1D-43C9-9D4D-A5DE-B8BE360F50A6}"/>
              </a:ext>
            </a:extLst>
          </p:cNvPr>
          <p:cNvSpPr>
            <a:spLocks noGrp="1"/>
          </p:cNvSpPr>
          <p:nvPr>
            <p:ph type="title"/>
          </p:nvPr>
        </p:nvSpPr>
        <p:spPr>
          <a:xfrm>
            <a:off x="723591" y="804333"/>
            <a:ext cx="2543925" cy="5249334"/>
          </a:xfrm>
        </p:spPr>
        <p:txBody>
          <a:bodyPr vert="horz" lIns="91440" tIns="45720" rIns="91440" bIns="45720" rtlCol="0" anchor="ctr">
            <a:normAutofit/>
          </a:bodyPr>
          <a:lstStyle/>
          <a:p>
            <a:pPr algn="r"/>
            <a:r>
              <a:rPr lang="en-US" sz="3900" b="1" dirty="0">
                <a:solidFill>
                  <a:srgbClr val="FFFFFF"/>
                </a:solidFill>
              </a:rPr>
              <a:t>Closing / takeaways</a:t>
            </a:r>
          </a:p>
        </p:txBody>
      </p:sp>
      <p:pic>
        <p:nvPicPr>
          <p:cNvPr id="5" name="Picture 4">
            <a:extLst>
              <a:ext uri="{FF2B5EF4-FFF2-40B4-BE49-F238E27FC236}">
                <a16:creationId xmlns:a16="http://schemas.microsoft.com/office/drawing/2014/main" id="{4EB23E0E-124E-9E40-95DE-7A0DCA9D863D}"/>
              </a:ext>
            </a:extLst>
          </p:cNvPr>
          <p:cNvPicPr>
            <a:picLocks noChangeAspect="1"/>
          </p:cNvPicPr>
          <p:nvPr/>
        </p:nvPicPr>
        <p:blipFill rotWithShape="1">
          <a:blip r:embed="rId2">
            <a:extLst>
              <a:ext uri="{28A0092B-C50C-407E-A947-70E740481C1C}">
                <a14:useLocalDpi xmlns:a14="http://schemas.microsoft.com/office/drawing/2010/main" val="0"/>
              </a:ext>
            </a:extLst>
          </a:blip>
          <a:srcRect b="33389"/>
          <a:stretch/>
        </p:blipFill>
        <p:spPr>
          <a:xfrm>
            <a:off x="7989853" y="6153248"/>
            <a:ext cx="1050994" cy="606935"/>
          </a:xfrm>
          <a:prstGeom prst="rect">
            <a:avLst/>
          </a:prstGeom>
        </p:spPr>
      </p:pic>
      <p:sp>
        <p:nvSpPr>
          <p:cNvPr id="11" name="Content Placeholder 2">
            <a:extLst>
              <a:ext uri="{FF2B5EF4-FFF2-40B4-BE49-F238E27FC236}">
                <a16:creationId xmlns:a16="http://schemas.microsoft.com/office/drawing/2014/main" id="{A432B744-4160-46C0-88F3-A623653CFE98}"/>
              </a:ext>
            </a:extLst>
          </p:cNvPr>
          <p:cNvSpPr>
            <a:spLocks noGrp="1"/>
          </p:cNvSpPr>
          <p:nvPr>
            <p:ph sz="half" idx="1"/>
          </p:nvPr>
        </p:nvSpPr>
        <p:spPr>
          <a:xfrm>
            <a:off x="3852083" y="1283524"/>
            <a:ext cx="4729502" cy="5249334"/>
          </a:xfrm>
        </p:spPr>
        <p:txBody>
          <a:bodyPr vert="horz" lIns="45720" tIns="45720" rIns="45720" bIns="45720" rtlCol="0" anchor="ctr">
            <a:normAutofit/>
          </a:bodyPr>
          <a:lstStyle/>
          <a:p>
            <a:pPr lvl="1"/>
            <a:r>
              <a:rPr lang="en-US" dirty="0">
                <a:solidFill>
                  <a:schemeClr val="tx1">
                    <a:lumMod val="65000"/>
                    <a:lumOff val="35000"/>
                  </a:schemeClr>
                </a:solidFill>
              </a:rPr>
              <a:t>Q &amp; A</a:t>
            </a:r>
          </a:p>
          <a:p>
            <a:pPr lvl="1"/>
            <a:endParaRPr lang="en-US" dirty="0">
              <a:solidFill>
                <a:schemeClr val="tx1">
                  <a:lumMod val="65000"/>
                  <a:lumOff val="35000"/>
                </a:schemeClr>
              </a:solidFill>
            </a:endParaRPr>
          </a:p>
          <a:p>
            <a:pPr lvl="1"/>
            <a:r>
              <a:rPr lang="en-US" dirty="0">
                <a:solidFill>
                  <a:schemeClr val="tx1">
                    <a:lumMod val="65000"/>
                    <a:lumOff val="35000"/>
                  </a:schemeClr>
                </a:solidFill>
              </a:rPr>
              <a:t>How do we move forward?</a:t>
            </a:r>
          </a:p>
          <a:p>
            <a:pPr marL="0" indent="0">
              <a:buNone/>
            </a:pPr>
            <a:endParaRPr lang="en-US" dirty="0"/>
          </a:p>
          <a:p>
            <a:endParaRPr lang="en-US" dirty="0"/>
          </a:p>
        </p:txBody>
      </p:sp>
    </p:spTree>
    <p:extLst>
      <p:ext uri="{BB962C8B-B14F-4D97-AF65-F5344CB8AC3E}">
        <p14:creationId xmlns:p14="http://schemas.microsoft.com/office/powerpoint/2010/main" val="3341205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F7F60-E222-4E14-8695-986B1E460551}"/>
              </a:ext>
            </a:extLst>
          </p:cNvPr>
          <p:cNvSpPr>
            <a:spLocks noGrp="1"/>
          </p:cNvSpPr>
          <p:nvPr>
            <p:ph type="title"/>
          </p:nvPr>
        </p:nvSpPr>
        <p:spPr>
          <a:xfrm>
            <a:off x="6656294" y="4960138"/>
            <a:ext cx="2201956" cy="1463040"/>
          </a:xfrm>
        </p:spPr>
        <p:txBody>
          <a:bodyPr>
            <a:normAutofit/>
          </a:bodyPr>
          <a:lstStyle/>
          <a:p>
            <a:r>
              <a:rPr lang="en-GB" sz="2000" dirty="0"/>
              <a:t>List of all contributors to the presentation</a:t>
            </a:r>
            <a:endParaRPr lang="en-ZA" sz="2000" dirty="0"/>
          </a:p>
        </p:txBody>
      </p:sp>
      <p:sp>
        <p:nvSpPr>
          <p:cNvPr id="12" name="TextBox 11"/>
          <p:cNvSpPr txBox="1"/>
          <p:nvPr/>
        </p:nvSpPr>
        <p:spPr>
          <a:xfrm>
            <a:off x="726141" y="1479176"/>
            <a:ext cx="4007224" cy="923330"/>
          </a:xfrm>
          <a:prstGeom prst="rect">
            <a:avLst/>
          </a:prstGeom>
          <a:noFill/>
        </p:spPr>
        <p:txBody>
          <a:bodyPr wrap="square" rtlCol="0">
            <a:spAutoFit/>
          </a:bodyPr>
          <a:lstStyle/>
          <a:p>
            <a:r>
              <a:rPr lang="en-ZA" dirty="0"/>
              <a:t>David Towers – Quadridge Trust Services</a:t>
            </a:r>
          </a:p>
          <a:p>
            <a:r>
              <a:rPr lang="en-ZA" dirty="0"/>
              <a:t>Email: </a:t>
            </a:r>
            <a:r>
              <a:rPr lang="en-ZA" dirty="0">
                <a:hlinkClick r:id="rId2"/>
              </a:rPr>
              <a:t>David@quadridge.co.za</a:t>
            </a:r>
            <a:endParaRPr lang="en-ZA" dirty="0"/>
          </a:p>
          <a:p>
            <a:endParaRPr lang="en-ZA" dirty="0"/>
          </a:p>
        </p:txBody>
      </p:sp>
      <p:sp>
        <p:nvSpPr>
          <p:cNvPr id="14" name="TextBox 13"/>
          <p:cNvSpPr txBox="1"/>
          <p:nvPr/>
        </p:nvSpPr>
        <p:spPr>
          <a:xfrm>
            <a:off x="4961966" y="1479176"/>
            <a:ext cx="3536575" cy="923330"/>
          </a:xfrm>
          <a:prstGeom prst="rect">
            <a:avLst/>
          </a:prstGeom>
          <a:noFill/>
        </p:spPr>
        <p:txBody>
          <a:bodyPr wrap="square" rtlCol="0">
            <a:spAutoFit/>
          </a:bodyPr>
          <a:lstStyle/>
          <a:p>
            <a:r>
              <a:rPr lang="en-ZA" dirty="0"/>
              <a:t>AK Ismail – SA Homeloans</a:t>
            </a:r>
          </a:p>
          <a:p>
            <a:r>
              <a:rPr lang="en-ZA" dirty="0"/>
              <a:t>Email: </a:t>
            </a:r>
            <a:r>
              <a:rPr lang="en-ZA" dirty="0">
                <a:hlinkClick r:id="rId3"/>
              </a:rPr>
              <a:t>Abduli@sahomeloans.com</a:t>
            </a:r>
            <a:endParaRPr lang="en-ZA" dirty="0"/>
          </a:p>
          <a:p>
            <a:endParaRPr lang="en-ZA" dirty="0"/>
          </a:p>
        </p:txBody>
      </p:sp>
      <p:sp>
        <p:nvSpPr>
          <p:cNvPr id="16" name="Rectangle 15"/>
          <p:cNvSpPr/>
          <p:nvPr/>
        </p:nvSpPr>
        <p:spPr>
          <a:xfrm>
            <a:off x="4961966" y="2402507"/>
            <a:ext cx="3896284" cy="646331"/>
          </a:xfrm>
          <a:prstGeom prst="rect">
            <a:avLst/>
          </a:prstGeom>
        </p:spPr>
        <p:txBody>
          <a:bodyPr wrap="square">
            <a:spAutoFit/>
          </a:bodyPr>
          <a:lstStyle/>
          <a:p>
            <a:r>
              <a:rPr lang="en-US" dirty="0"/>
              <a:t>Cameron Gough – FirstRand</a:t>
            </a:r>
          </a:p>
          <a:p>
            <a:r>
              <a:rPr lang="en-US" dirty="0"/>
              <a:t>Email: </a:t>
            </a:r>
            <a:r>
              <a:rPr lang="en-US" u="sng" dirty="0">
                <a:hlinkClick r:id="rId4"/>
              </a:rPr>
              <a:t>Cameron.Gough@firstrand.co.za</a:t>
            </a:r>
            <a:endParaRPr lang="en-ZA" dirty="0"/>
          </a:p>
        </p:txBody>
      </p:sp>
      <p:sp>
        <p:nvSpPr>
          <p:cNvPr id="18" name="Rectangle 17"/>
          <p:cNvSpPr/>
          <p:nvPr/>
        </p:nvSpPr>
        <p:spPr>
          <a:xfrm>
            <a:off x="726141" y="4258201"/>
            <a:ext cx="3455893" cy="923330"/>
          </a:xfrm>
          <a:prstGeom prst="rect">
            <a:avLst/>
          </a:prstGeom>
        </p:spPr>
        <p:txBody>
          <a:bodyPr wrap="square">
            <a:spAutoFit/>
          </a:bodyPr>
          <a:lstStyle/>
          <a:p>
            <a:r>
              <a:rPr lang="en-ZA" dirty="0"/>
              <a:t>Gregory Wakelin: Absa </a:t>
            </a:r>
          </a:p>
          <a:p>
            <a:r>
              <a:rPr lang="en-ZA" dirty="0"/>
              <a:t>Email: </a:t>
            </a:r>
            <a:r>
              <a:rPr lang="en-ZA" dirty="0">
                <a:hlinkClick r:id="rId5"/>
              </a:rPr>
              <a:t>Greg.Wakelin@absa.africa</a:t>
            </a:r>
            <a:endParaRPr lang="en-ZA" dirty="0"/>
          </a:p>
          <a:p>
            <a:endParaRPr lang="en-ZA" dirty="0"/>
          </a:p>
        </p:txBody>
      </p:sp>
      <p:sp>
        <p:nvSpPr>
          <p:cNvPr id="19" name="Rectangle 18"/>
          <p:cNvSpPr/>
          <p:nvPr/>
        </p:nvSpPr>
        <p:spPr>
          <a:xfrm>
            <a:off x="726141" y="2402507"/>
            <a:ext cx="4007223" cy="646331"/>
          </a:xfrm>
          <a:prstGeom prst="rect">
            <a:avLst/>
          </a:prstGeom>
        </p:spPr>
        <p:txBody>
          <a:bodyPr wrap="square">
            <a:spAutoFit/>
          </a:bodyPr>
          <a:lstStyle/>
          <a:p>
            <a:r>
              <a:rPr lang="en-US" dirty="0"/>
              <a:t>Nicholas Gunning – Standard Bank</a:t>
            </a:r>
          </a:p>
          <a:p>
            <a:r>
              <a:rPr lang="en-US" u="sng" dirty="0">
                <a:hlinkClick r:id="rId6"/>
              </a:rPr>
              <a:t>Nicholas.Gunning@standardbank.co.za</a:t>
            </a:r>
            <a:endParaRPr lang="en-ZA" dirty="0"/>
          </a:p>
        </p:txBody>
      </p:sp>
      <p:sp>
        <p:nvSpPr>
          <p:cNvPr id="20" name="Rectangle 19"/>
          <p:cNvSpPr/>
          <p:nvPr/>
        </p:nvSpPr>
        <p:spPr>
          <a:xfrm>
            <a:off x="726142" y="3334871"/>
            <a:ext cx="4007222" cy="923330"/>
          </a:xfrm>
          <a:prstGeom prst="rect">
            <a:avLst/>
          </a:prstGeom>
        </p:spPr>
        <p:txBody>
          <a:bodyPr wrap="square">
            <a:spAutoFit/>
          </a:bodyPr>
          <a:lstStyle/>
          <a:p>
            <a:r>
              <a:rPr lang="en-ZA" dirty="0"/>
              <a:t>Gill Raine - ASISA</a:t>
            </a:r>
          </a:p>
          <a:p>
            <a:r>
              <a:rPr lang="en-ZA" dirty="0"/>
              <a:t>Email: </a:t>
            </a:r>
            <a:r>
              <a:rPr lang="en-ZA" dirty="0">
                <a:hlinkClick r:id="rId7"/>
              </a:rPr>
              <a:t>GRaine@asisa.org.za</a:t>
            </a:r>
            <a:endParaRPr lang="en-ZA" dirty="0"/>
          </a:p>
          <a:p>
            <a:endParaRPr lang="en-ZA" dirty="0"/>
          </a:p>
        </p:txBody>
      </p:sp>
      <p:sp>
        <p:nvSpPr>
          <p:cNvPr id="21" name="Rectangle 20"/>
          <p:cNvSpPr/>
          <p:nvPr/>
        </p:nvSpPr>
        <p:spPr>
          <a:xfrm>
            <a:off x="4961966" y="3334871"/>
            <a:ext cx="3896283" cy="923330"/>
          </a:xfrm>
          <a:prstGeom prst="rect">
            <a:avLst/>
          </a:prstGeom>
        </p:spPr>
        <p:txBody>
          <a:bodyPr wrap="square">
            <a:spAutoFit/>
          </a:bodyPr>
          <a:lstStyle/>
          <a:p>
            <a:r>
              <a:rPr lang="en-US" dirty="0"/>
              <a:t>Hendrik Ackermann –  Nedbank</a:t>
            </a:r>
          </a:p>
          <a:p>
            <a:r>
              <a:rPr lang="en-US" dirty="0"/>
              <a:t>Email: </a:t>
            </a:r>
            <a:r>
              <a:rPr lang="en-US" dirty="0">
                <a:hlinkClick r:id="rId8"/>
              </a:rPr>
              <a:t>Hendrika@nedbank.co.za</a:t>
            </a:r>
            <a:endParaRPr lang="en-US" dirty="0"/>
          </a:p>
          <a:p>
            <a:endParaRPr lang="en-ZA" dirty="0"/>
          </a:p>
        </p:txBody>
      </p:sp>
    </p:spTree>
    <p:extLst>
      <p:ext uri="{BB962C8B-B14F-4D97-AF65-F5344CB8AC3E}">
        <p14:creationId xmlns:p14="http://schemas.microsoft.com/office/powerpoint/2010/main" val="2796955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F7F60-E222-4E14-8695-986B1E460551}"/>
              </a:ext>
            </a:extLst>
          </p:cNvPr>
          <p:cNvSpPr>
            <a:spLocks noGrp="1"/>
          </p:cNvSpPr>
          <p:nvPr>
            <p:ph type="title"/>
          </p:nvPr>
        </p:nvSpPr>
        <p:spPr>
          <a:xfrm>
            <a:off x="6656294" y="4960138"/>
            <a:ext cx="2201956" cy="1463040"/>
          </a:xfrm>
        </p:spPr>
        <p:txBody>
          <a:bodyPr>
            <a:normAutofit/>
          </a:bodyPr>
          <a:lstStyle/>
          <a:p>
            <a:r>
              <a:rPr lang="en-GB" dirty="0"/>
              <a:t>SASF Members</a:t>
            </a:r>
            <a:endParaRPr lang="en-ZA" dirty="0"/>
          </a:p>
        </p:txBody>
      </p:sp>
      <p:graphicFrame>
        <p:nvGraphicFramePr>
          <p:cNvPr id="11" name="Table 10"/>
          <p:cNvGraphicFramePr>
            <a:graphicFrameLocks noGrp="1"/>
          </p:cNvGraphicFramePr>
          <p:nvPr>
            <p:extLst>
              <p:ext uri="{D42A27DB-BD31-4B8C-83A1-F6EECF244321}">
                <p14:modId xmlns:p14="http://schemas.microsoft.com/office/powerpoint/2010/main" val="320024485"/>
              </p:ext>
            </p:extLst>
          </p:nvPr>
        </p:nvGraphicFramePr>
        <p:xfrm>
          <a:off x="1420875" y="187633"/>
          <a:ext cx="3767079" cy="6439547"/>
        </p:xfrm>
        <a:graphic>
          <a:graphicData uri="http://schemas.openxmlformats.org/drawingml/2006/table">
            <a:tbl>
              <a:tblPr/>
              <a:tblGrid>
                <a:gridCol w="3767079">
                  <a:extLst>
                    <a:ext uri="{9D8B030D-6E8A-4147-A177-3AD203B41FA5}">
                      <a16:colId xmlns:a16="http://schemas.microsoft.com/office/drawing/2014/main" val="20000"/>
                    </a:ext>
                  </a:extLst>
                </a:gridCol>
              </a:tblGrid>
              <a:tr h="426851">
                <a:tc>
                  <a:txBody>
                    <a:bodyPr/>
                    <a:lstStyle/>
                    <a:p>
                      <a:pPr algn="ctr">
                        <a:spcAft>
                          <a:spcPts val="0"/>
                        </a:spcAft>
                      </a:pPr>
                      <a:r>
                        <a:rPr lang="en-US" sz="1200" b="1" dirty="0">
                          <a:solidFill>
                            <a:schemeClr val="bg1"/>
                          </a:solidFill>
                          <a:latin typeface="+mn-lt"/>
                          <a:ea typeface="Times New Roman"/>
                          <a:cs typeface="Times New Roman"/>
                        </a:rPr>
                        <a:t>SA Securitisation Forum Members</a:t>
                      </a:r>
                      <a:endParaRPr lang="en-ZA" sz="1200" b="1" dirty="0">
                        <a:solidFill>
                          <a:schemeClr val="bg1"/>
                        </a:solidFill>
                        <a:latin typeface="+mn-lt"/>
                        <a:ea typeface="Times New Roman"/>
                        <a:cs typeface="Times New Roman"/>
                      </a:endParaRPr>
                    </a:p>
                  </a:txBody>
                  <a:tcPr marL="7509" marR="7509" marT="7509" marB="75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21963">
                <a:tc>
                  <a:txBody>
                    <a:bodyPr/>
                    <a:lstStyle/>
                    <a:p>
                      <a:pPr>
                        <a:spcAft>
                          <a:spcPts val="0"/>
                        </a:spcAft>
                      </a:pPr>
                      <a:endParaRPr lang="en-ZA" sz="1100" dirty="0">
                        <a:solidFill>
                          <a:srgbClr val="000000"/>
                        </a:solidFill>
                        <a:latin typeface="+mn-lt"/>
                        <a:ea typeface="Times New Roman"/>
                        <a:cs typeface="Times New Roman"/>
                      </a:endParaRPr>
                    </a:p>
                    <a:p>
                      <a:pPr>
                        <a:spcAft>
                          <a:spcPts val="0"/>
                        </a:spcAft>
                      </a:pPr>
                      <a:r>
                        <a:rPr lang="en-ZA" sz="1100" dirty="0">
                          <a:solidFill>
                            <a:srgbClr val="000000"/>
                          </a:solidFill>
                          <a:latin typeface="+mn-lt"/>
                          <a:ea typeface="Times New Roman"/>
                          <a:cs typeface="Times New Roman"/>
                        </a:rPr>
                        <a:t>ABSA Capital</a:t>
                      </a:r>
                      <a:endParaRPr lang="en-ZA" sz="1100" dirty="0">
                        <a:latin typeface="+mn-lt"/>
                        <a:ea typeface="Times New Roman"/>
                        <a:cs typeface="Times New Roman"/>
                      </a:endParaRPr>
                    </a:p>
                  </a:txBody>
                  <a:tcPr marL="7509" marR="7509" marT="7509" marB="7509">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178910">
                <a:tc>
                  <a:txBody>
                    <a:bodyPr/>
                    <a:lstStyle/>
                    <a:p>
                      <a:pPr>
                        <a:spcAft>
                          <a:spcPts val="0"/>
                        </a:spcAft>
                      </a:pPr>
                      <a:r>
                        <a:rPr lang="en-ZA" sz="1100" dirty="0">
                          <a:solidFill>
                            <a:srgbClr val="000000"/>
                          </a:solidFill>
                          <a:latin typeface="+mn-lt"/>
                          <a:ea typeface="Times New Roman"/>
                          <a:cs typeface="Times New Roman"/>
                        </a:rPr>
                        <a:t>Allen &amp; Overy LLP</a:t>
                      </a:r>
                      <a:endParaRPr lang="en-ZA" sz="1100" dirty="0">
                        <a:latin typeface="+mn-lt"/>
                        <a:ea typeface="Times New Roman"/>
                        <a:cs typeface="Times New Roman"/>
                      </a:endParaRPr>
                    </a:p>
                  </a:txBody>
                  <a:tcPr marL="7509" marR="7509" marT="7509" marB="7509">
                    <a:lnL>
                      <a:noFill/>
                    </a:lnL>
                    <a:lnR>
                      <a:noFill/>
                    </a:lnR>
                    <a:lnT>
                      <a:noFill/>
                    </a:lnT>
                    <a:lnB>
                      <a:noFill/>
                    </a:lnB>
                    <a:solidFill>
                      <a:srgbClr val="FFFFFF"/>
                    </a:solidFill>
                  </a:tcPr>
                </a:tc>
                <a:extLst>
                  <a:ext uri="{0D108BD9-81ED-4DB2-BD59-A6C34878D82A}">
                    <a16:rowId xmlns:a16="http://schemas.microsoft.com/office/drawing/2014/main" val="10002"/>
                  </a:ext>
                </a:extLst>
              </a:tr>
              <a:tr h="178910">
                <a:tc>
                  <a:txBody>
                    <a:bodyPr/>
                    <a:lstStyle/>
                    <a:p>
                      <a:pPr>
                        <a:spcAft>
                          <a:spcPts val="0"/>
                        </a:spcAft>
                      </a:pPr>
                      <a:r>
                        <a:rPr lang="en-ZA" sz="1100" dirty="0">
                          <a:solidFill>
                            <a:srgbClr val="000000"/>
                          </a:solidFill>
                          <a:latin typeface="+mn-lt"/>
                          <a:ea typeface="Times New Roman"/>
                          <a:cs typeface="Times New Roman"/>
                        </a:rPr>
                        <a:t>Ashburton Investments</a:t>
                      </a:r>
                      <a:endParaRPr lang="en-ZA" sz="1100" dirty="0">
                        <a:latin typeface="+mn-lt"/>
                        <a:ea typeface="Times New Roman"/>
                        <a:cs typeface="Times New Roman"/>
                      </a:endParaRPr>
                    </a:p>
                  </a:txBody>
                  <a:tcPr marL="7509" marR="7509" marT="7509" marB="7509">
                    <a:lnL>
                      <a:noFill/>
                    </a:lnL>
                    <a:lnR>
                      <a:noFill/>
                    </a:lnR>
                    <a:lnT>
                      <a:noFill/>
                    </a:lnT>
                    <a:lnB>
                      <a:noFill/>
                    </a:lnB>
                    <a:solidFill>
                      <a:srgbClr val="FFFFFF"/>
                    </a:solidFill>
                  </a:tcPr>
                </a:tc>
                <a:extLst>
                  <a:ext uri="{0D108BD9-81ED-4DB2-BD59-A6C34878D82A}">
                    <a16:rowId xmlns:a16="http://schemas.microsoft.com/office/drawing/2014/main" val="10003"/>
                  </a:ext>
                </a:extLst>
              </a:tr>
              <a:tr h="178910">
                <a:tc>
                  <a:txBody>
                    <a:bodyPr/>
                    <a:lstStyle/>
                    <a:p>
                      <a:pPr>
                        <a:spcAft>
                          <a:spcPts val="0"/>
                        </a:spcAft>
                      </a:pPr>
                      <a:r>
                        <a:rPr lang="en-ZA" sz="1100" dirty="0">
                          <a:solidFill>
                            <a:srgbClr val="000000"/>
                          </a:solidFill>
                          <a:latin typeface="+mn-lt"/>
                          <a:ea typeface="Times New Roman"/>
                          <a:cs typeface="Times New Roman"/>
                        </a:rPr>
                        <a:t>Bayport Securitisation (RF) Limited</a:t>
                      </a:r>
                      <a:endParaRPr lang="en-ZA" sz="1100" dirty="0">
                        <a:latin typeface="+mn-lt"/>
                        <a:ea typeface="Times New Roman"/>
                        <a:cs typeface="Times New Roman"/>
                      </a:endParaRPr>
                    </a:p>
                  </a:txBody>
                  <a:tcPr marL="7509" marR="7509" marT="7509" marB="7509">
                    <a:lnL>
                      <a:noFill/>
                    </a:lnL>
                    <a:lnR>
                      <a:noFill/>
                    </a:lnR>
                    <a:lnT>
                      <a:noFill/>
                    </a:lnT>
                    <a:lnB>
                      <a:noFill/>
                    </a:lnB>
                    <a:solidFill>
                      <a:srgbClr val="FFFFFF"/>
                    </a:solidFill>
                  </a:tcPr>
                </a:tc>
                <a:extLst>
                  <a:ext uri="{0D108BD9-81ED-4DB2-BD59-A6C34878D82A}">
                    <a16:rowId xmlns:a16="http://schemas.microsoft.com/office/drawing/2014/main" val="10004"/>
                  </a:ext>
                </a:extLst>
              </a:tr>
              <a:tr h="178910">
                <a:tc>
                  <a:txBody>
                    <a:bodyPr/>
                    <a:lstStyle/>
                    <a:p>
                      <a:pPr>
                        <a:spcAft>
                          <a:spcPts val="0"/>
                        </a:spcAft>
                      </a:pPr>
                      <a:r>
                        <a:rPr lang="en-ZA" sz="1100" dirty="0">
                          <a:solidFill>
                            <a:srgbClr val="000000"/>
                          </a:solidFill>
                          <a:latin typeface="+mn-lt"/>
                          <a:ea typeface="Times New Roman"/>
                          <a:cs typeface="Times New Roman"/>
                        </a:rPr>
                        <a:t>BMW Financial Services (SA)(Pty)Ltd</a:t>
                      </a:r>
                      <a:endParaRPr lang="en-ZA" sz="1100" dirty="0">
                        <a:latin typeface="+mn-lt"/>
                        <a:ea typeface="Times New Roman"/>
                        <a:cs typeface="Times New Roman"/>
                      </a:endParaRPr>
                    </a:p>
                  </a:txBody>
                  <a:tcPr marL="7509" marR="7509" marT="7509" marB="7509">
                    <a:lnL>
                      <a:noFill/>
                    </a:lnL>
                    <a:lnR>
                      <a:noFill/>
                    </a:lnR>
                    <a:lnT>
                      <a:noFill/>
                    </a:lnT>
                    <a:lnB>
                      <a:noFill/>
                    </a:lnB>
                    <a:solidFill>
                      <a:srgbClr val="FFFFFF"/>
                    </a:solidFill>
                  </a:tcPr>
                </a:tc>
                <a:extLst>
                  <a:ext uri="{0D108BD9-81ED-4DB2-BD59-A6C34878D82A}">
                    <a16:rowId xmlns:a16="http://schemas.microsoft.com/office/drawing/2014/main" val="10005"/>
                  </a:ext>
                </a:extLst>
              </a:tr>
              <a:tr h="178910">
                <a:tc>
                  <a:txBody>
                    <a:bodyPr/>
                    <a:lstStyle/>
                    <a:p>
                      <a:pPr>
                        <a:spcAft>
                          <a:spcPts val="0"/>
                        </a:spcAft>
                      </a:pPr>
                      <a:r>
                        <a:rPr lang="en-ZA" sz="1100" dirty="0">
                          <a:solidFill>
                            <a:srgbClr val="000000"/>
                          </a:solidFill>
                          <a:latin typeface="+mn-lt"/>
                          <a:ea typeface="Times New Roman"/>
                          <a:cs typeface="Times New Roman"/>
                        </a:rPr>
                        <a:t>Bowmans</a:t>
                      </a:r>
                      <a:endParaRPr lang="en-ZA" sz="1100" dirty="0">
                        <a:latin typeface="+mn-lt"/>
                        <a:ea typeface="Times New Roman"/>
                        <a:cs typeface="Times New Roman"/>
                      </a:endParaRPr>
                    </a:p>
                  </a:txBody>
                  <a:tcPr marL="7509" marR="7509" marT="7509" marB="7509">
                    <a:lnL>
                      <a:noFill/>
                    </a:lnL>
                    <a:lnR>
                      <a:noFill/>
                    </a:lnR>
                    <a:lnT>
                      <a:noFill/>
                    </a:lnT>
                    <a:lnB>
                      <a:noFill/>
                    </a:lnB>
                    <a:solidFill>
                      <a:srgbClr val="FFFFFF"/>
                    </a:solidFill>
                  </a:tcPr>
                </a:tc>
                <a:extLst>
                  <a:ext uri="{0D108BD9-81ED-4DB2-BD59-A6C34878D82A}">
                    <a16:rowId xmlns:a16="http://schemas.microsoft.com/office/drawing/2014/main" val="10006"/>
                  </a:ext>
                </a:extLst>
              </a:tr>
              <a:tr h="178910">
                <a:tc>
                  <a:txBody>
                    <a:bodyPr/>
                    <a:lstStyle/>
                    <a:p>
                      <a:pPr>
                        <a:spcAft>
                          <a:spcPts val="0"/>
                        </a:spcAft>
                      </a:pPr>
                      <a:r>
                        <a:rPr lang="en-ZA" sz="1100" dirty="0">
                          <a:solidFill>
                            <a:srgbClr val="000000"/>
                          </a:solidFill>
                          <a:latin typeface="+mn-lt"/>
                          <a:ea typeface="Times New Roman"/>
                          <a:cs typeface="Times New Roman"/>
                        </a:rPr>
                        <a:t>Centrafin Pty Limited</a:t>
                      </a:r>
                      <a:endParaRPr lang="en-ZA" sz="1100" dirty="0">
                        <a:latin typeface="+mn-lt"/>
                        <a:ea typeface="Times New Roman"/>
                        <a:cs typeface="Times New Roman"/>
                      </a:endParaRPr>
                    </a:p>
                  </a:txBody>
                  <a:tcPr marL="7509" marR="7509" marT="7509" marB="7509">
                    <a:lnL>
                      <a:noFill/>
                    </a:lnL>
                    <a:lnR>
                      <a:noFill/>
                    </a:lnR>
                    <a:lnT>
                      <a:noFill/>
                    </a:lnT>
                    <a:lnB>
                      <a:noFill/>
                    </a:lnB>
                    <a:solidFill>
                      <a:srgbClr val="FFFFFF"/>
                    </a:solidFill>
                  </a:tcPr>
                </a:tc>
                <a:extLst>
                  <a:ext uri="{0D108BD9-81ED-4DB2-BD59-A6C34878D82A}">
                    <a16:rowId xmlns:a16="http://schemas.microsoft.com/office/drawing/2014/main" val="10007"/>
                  </a:ext>
                </a:extLst>
              </a:tr>
              <a:tr h="178910">
                <a:tc>
                  <a:txBody>
                    <a:bodyPr/>
                    <a:lstStyle/>
                    <a:p>
                      <a:pPr>
                        <a:spcAft>
                          <a:spcPts val="0"/>
                        </a:spcAft>
                      </a:pPr>
                      <a:r>
                        <a:rPr lang="en-ZA" sz="1100" dirty="0">
                          <a:solidFill>
                            <a:srgbClr val="000000"/>
                          </a:solidFill>
                          <a:latin typeface="+mn-lt"/>
                          <a:ea typeface="Times New Roman"/>
                          <a:cs typeface="Times New Roman"/>
                        </a:rPr>
                        <a:t>Cliffe Dekker Hofmeyr </a:t>
                      </a:r>
                      <a:endParaRPr lang="en-ZA" sz="1100" dirty="0">
                        <a:latin typeface="+mn-lt"/>
                        <a:ea typeface="Times New Roman"/>
                        <a:cs typeface="Times New Roman"/>
                      </a:endParaRPr>
                    </a:p>
                  </a:txBody>
                  <a:tcPr marL="7509" marR="7509" marT="7509" marB="7509">
                    <a:lnL>
                      <a:noFill/>
                    </a:lnL>
                    <a:lnR>
                      <a:noFill/>
                    </a:lnR>
                    <a:lnT>
                      <a:noFill/>
                    </a:lnT>
                    <a:lnB>
                      <a:noFill/>
                    </a:lnB>
                    <a:solidFill>
                      <a:srgbClr val="FFFFFF"/>
                    </a:solidFill>
                  </a:tcPr>
                </a:tc>
                <a:extLst>
                  <a:ext uri="{0D108BD9-81ED-4DB2-BD59-A6C34878D82A}">
                    <a16:rowId xmlns:a16="http://schemas.microsoft.com/office/drawing/2014/main" val="10008"/>
                  </a:ext>
                </a:extLst>
              </a:tr>
              <a:tr h="178910">
                <a:tc>
                  <a:txBody>
                    <a:bodyPr/>
                    <a:lstStyle/>
                    <a:p>
                      <a:pPr>
                        <a:spcAft>
                          <a:spcPts val="0"/>
                        </a:spcAft>
                      </a:pPr>
                      <a:r>
                        <a:rPr lang="en-ZA" sz="1100" dirty="0">
                          <a:solidFill>
                            <a:srgbClr val="000000"/>
                          </a:solidFill>
                          <a:latin typeface="+mn-lt"/>
                          <a:ea typeface="Times New Roman"/>
                          <a:cs typeface="Times New Roman"/>
                        </a:rPr>
                        <a:t>Deloitte &amp; Touche</a:t>
                      </a:r>
                      <a:endParaRPr lang="en-ZA" sz="1100" dirty="0">
                        <a:latin typeface="+mn-lt"/>
                        <a:ea typeface="Times New Roman"/>
                        <a:cs typeface="Times New Roman"/>
                      </a:endParaRPr>
                    </a:p>
                  </a:txBody>
                  <a:tcPr marL="7509" marR="7509" marT="7509" marB="7509">
                    <a:lnL>
                      <a:noFill/>
                    </a:lnL>
                    <a:lnR>
                      <a:noFill/>
                    </a:lnR>
                    <a:lnT>
                      <a:noFill/>
                    </a:lnT>
                    <a:lnB>
                      <a:noFill/>
                    </a:lnB>
                    <a:solidFill>
                      <a:srgbClr val="FFFFFF"/>
                    </a:solidFill>
                  </a:tcPr>
                </a:tc>
                <a:extLst>
                  <a:ext uri="{0D108BD9-81ED-4DB2-BD59-A6C34878D82A}">
                    <a16:rowId xmlns:a16="http://schemas.microsoft.com/office/drawing/2014/main" val="10009"/>
                  </a:ext>
                </a:extLst>
              </a:tr>
              <a:tr h="178910">
                <a:tc>
                  <a:txBody>
                    <a:bodyPr/>
                    <a:lstStyle/>
                    <a:p>
                      <a:pPr>
                        <a:spcAft>
                          <a:spcPts val="0"/>
                        </a:spcAft>
                      </a:pPr>
                      <a:r>
                        <a:rPr lang="en-ZA" sz="1100" dirty="0">
                          <a:solidFill>
                            <a:srgbClr val="000000"/>
                          </a:solidFill>
                          <a:latin typeface="+mn-lt"/>
                          <a:ea typeface="Times New Roman"/>
                          <a:cs typeface="Times New Roman"/>
                        </a:rPr>
                        <a:t>ENS</a:t>
                      </a:r>
                      <a:endParaRPr lang="en-ZA" sz="1100" dirty="0">
                        <a:latin typeface="+mn-lt"/>
                        <a:ea typeface="Times New Roman"/>
                        <a:cs typeface="Times New Roman"/>
                      </a:endParaRPr>
                    </a:p>
                  </a:txBody>
                  <a:tcPr marL="7509" marR="7509" marT="7509" marB="7509">
                    <a:lnL>
                      <a:noFill/>
                    </a:lnL>
                    <a:lnR>
                      <a:noFill/>
                    </a:lnR>
                    <a:lnT>
                      <a:noFill/>
                    </a:lnT>
                    <a:lnB>
                      <a:noFill/>
                    </a:lnB>
                    <a:solidFill>
                      <a:srgbClr val="FFFFFF"/>
                    </a:solidFill>
                  </a:tcPr>
                </a:tc>
                <a:extLst>
                  <a:ext uri="{0D108BD9-81ED-4DB2-BD59-A6C34878D82A}">
                    <a16:rowId xmlns:a16="http://schemas.microsoft.com/office/drawing/2014/main" val="10010"/>
                  </a:ext>
                </a:extLst>
              </a:tr>
              <a:tr h="178910">
                <a:tc>
                  <a:txBody>
                    <a:bodyPr/>
                    <a:lstStyle/>
                    <a:p>
                      <a:pPr>
                        <a:spcAft>
                          <a:spcPts val="0"/>
                        </a:spcAft>
                      </a:pPr>
                      <a:r>
                        <a:rPr lang="en-ZA" sz="1100" dirty="0">
                          <a:solidFill>
                            <a:srgbClr val="000000"/>
                          </a:solidFill>
                          <a:latin typeface="+mn-lt"/>
                          <a:ea typeface="Times New Roman"/>
                          <a:cs typeface="Times New Roman"/>
                        </a:rPr>
                        <a:t>Ernst &amp; Young</a:t>
                      </a:r>
                      <a:endParaRPr lang="en-ZA" sz="1100" dirty="0">
                        <a:latin typeface="+mn-lt"/>
                        <a:ea typeface="Times New Roman"/>
                        <a:cs typeface="Times New Roman"/>
                      </a:endParaRPr>
                    </a:p>
                  </a:txBody>
                  <a:tcPr marL="7509" marR="7509" marT="7509" marB="7509">
                    <a:lnL>
                      <a:noFill/>
                    </a:lnL>
                    <a:lnR>
                      <a:noFill/>
                    </a:lnR>
                    <a:lnT>
                      <a:noFill/>
                    </a:lnT>
                    <a:lnB>
                      <a:noFill/>
                    </a:lnB>
                    <a:solidFill>
                      <a:srgbClr val="FFFFFF"/>
                    </a:solidFill>
                  </a:tcPr>
                </a:tc>
                <a:extLst>
                  <a:ext uri="{0D108BD9-81ED-4DB2-BD59-A6C34878D82A}">
                    <a16:rowId xmlns:a16="http://schemas.microsoft.com/office/drawing/2014/main" val="10011"/>
                  </a:ext>
                </a:extLst>
              </a:tr>
              <a:tr h="178910">
                <a:tc>
                  <a:txBody>
                    <a:bodyPr/>
                    <a:lstStyle/>
                    <a:p>
                      <a:pPr>
                        <a:spcAft>
                          <a:spcPts val="0"/>
                        </a:spcAft>
                      </a:pPr>
                      <a:r>
                        <a:rPr lang="en-ZA" sz="1100" dirty="0">
                          <a:solidFill>
                            <a:srgbClr val="000000"/>
                          </a:solidFill>
                          <a:latin typeface="+mn-lt"/>
                          <a:ea typeface="Times New Roman"/>
                          <a:cs typeface="Times New Roman"/>
                        </a:rPr>
                        <a:t>Grobank Limited</a:t>
                      </a:r>
                      <a:endParaRPr lang="en-ZA" sz="1100" dirty="0">
                        <a:latin typeface="+mn-lt"/>
                        <a:ea typeface="Times New Roman"/>
                        <a:cs typeface="Times New Roman"/>
                      </a:endParaRPr>
                    </a:p>
                  </a:txBody>
                  <a:tcPr marL="7509" marR="7509" marT="7509" marB="7509">
                    <a:lnL>
                      <a:noFill/>
                    </a:lnL>
                    <a:lnR>
                      <a:noFill/>
                    </a:lnR>
                    <a:lnT>
                      <a:noFill/>
                    </a:lnT>
                    <a:lnB>
                      <a:noFill/>
                    </a:lnB>
                    <a:solidFill>
                      <a:srgbClr val="FFFFFF"/>
                    </a:solidFill>
                  </a:tcPr>
                </a:tc>
                <a:extLst>
                  <a:ext uri="{0D108BD9-81ED-4DB2-BD59-A6C34878D82A}">
                    <a16:rowId xmlns:a16="http://schemas.microsoft.com/office/drawing/2014/main" val="10012"/>
                  </a:ext>
                </a:extLst>
              </a:tr>
              <a:tr h="178910">
                <a:tc>
                  <a:txBody>
                    <a:bodyPr/>
                    <a:lstStyle/>
                    <a:p>
                      <a:pPr>
                        <a:spcAft>
                          <a:spcPts val="0"/>
                        </a:spcAft>
                      </a:pPr>
                      <a:r>
                        <a:rPr lang="en-ZA" sz="1100" dirty="0">
                          <a:solidFill>
                            <a:srgbClr val="000000"/>
                          </a:solidFill>
                          <a:latin typeface="+mn-lt"/>
                          <a:ea typeface="Times New Roman"/>
                          <a:cs typeface="Times New Roman"/>
                        </a:rPr>
                        <a:t>Hypoport Africa Limited</a:t>
                      </a:r>
                      <a:endParaRPr lang="en-ZA" sz="1100" dirty="0">
                        <a:latin typeface="+mn-lt"/>
                        <a:ea typeface="Times New Roman"/>
                        <a:cs typeface="Times New Roman"/>
                      </a:endParaRPr>
                    </a:p>
                  </a:txBody>
                  <a:tcPr marL="7509" marR="7509" marT="7509" marB="7509">
                    <a:lnL>
                      <a:noFill/>
                    </a:lnL>
                    <a:lnR>
                      <a:noFill/>
                    </a:lnR>
                    <a:lnT>
                      <a:noFill/>
                    </a:lnT>
                    <a:lnB>
                      <a:noFill/>
                    </a:lnB>
                    <a:solidFill>
                      <a:srgbClr val="FFFFFF"/>
                    </a:solidFill>
                  </a:tcPr>
                </a:tc>
                <a:extLst>
                  <a:ext uri="{0D108BD9-81ED-4DB2-BD59-A6C34878D82A}">
                    <a16:rowId xmlns:a16="http://schemas.microsoft.com/office/drawing/2014/main" val="10013"/>
                  </a:ext>
                </a:extLst>
              </a:tr>
              <a:tr h="178910">
                <a:tc>
                  <a:txBody>
                    <a:bodyPr/>
                    <a:lstStyle/>
                    <a:p>
                      <a:pPr>
                        <a:spcAft>
                          <a:spcPts val="0"/>
                        </a:spcAft>
                      </a:pPr>
                      <a:r>
                        <a:rPr lang="en-ZA" sz="1100" dirty="0">
                          <a:solidFill>
                            <a:srgbClr val="000000"/>
                          </a:solidFill>
                          <a:latin typeface="+mn-lt"/>
                          <a:ea typeface="Times New Roman"/>
                          <a:cs typeface="Times New Roman"/>
                        </a:rPr>
                        <a:t>Investec Bank Limited</a:t>
                      </a:r>
                      <a:endParaRPr lang="en-ZA" sz="1100" dirty="0">
                        <a:latin typeface="+mn-lt"/>
                        <a:ea typeface="Times New Roman"/>
                        <a:cs typeface="Times New Roman"/>
                      </a:endParaRPr>
                    </a:p>
                  </a:txBody>
                  <a:tcPr marL="7509" marR="7509" marT="7509" marB="7509">
                    <a:lnL>
                      <a:noFill/>
                    </a:lnL>
                    <a:lnR>
                      <a:noFill/>
                    </a:lnR>
                    <a:lnT>
                      <a:noFill/>
                    </a:lnT>
                    <a:lnB>
                      <a:noFill/>
                    </a:lnB>
                    <a:solidFill>
                      <a:srgbClr val="FFFFFF"/>
                    </a:solidFill>
                  </a:tcPr>
                </a:tc>
                <a:extLst>
                  <a:ext uri="{0D108BD9-81ED-4DB2-BD59-A6C34878D82A}">
                    <a16:rowId xmlns:a16="http://schemas.microsoft.com/office/drawing/2014/main" val="10014"/>
                  </a:ext>
                </a:extLst>
              </a:tr>
              <a:tr h="178910">
                <a:tc>
                  <a:txBody>
                    <a:bodyPr/>
                    <a:lstStyle/>
                    <a:p>
                      <a:pPr>
                        <a:spcAft>
                          <a:spcPts val="0"/>
                        </a:spcAft>
                      </a:pPr>
                      <a:r>
                        <a:rPr lang="en-ZA" sz="1100" dirty="0">
                          <a:solidFill>
                            <a:srgbClr val="000000"/>
                          </a:solidFill>
                          <a:latin typeface="+mn-lt"/>
                          <a:ea typeface="Times New Roman"/>
                          <a:cs typeface="Times New Roman"/>
                        </a:rPr>
                        <a:t>KPMG Inc</a:t>
                      </a:r>
                      <a:endParaRPr lang="en-ZA" sz="1100" dirty="0">
                        <a:latin typeface="+mn-lt"/>
                        <a:ea typeface="Times New Roman"/>
                        <a:cs typeface="Times New Roman"/>
                      </a:endParaRPr>
                    </a:p>
                  </a:txBody>
                  <a:tcPr marL="7509" marR="7509" marT="7509" marB="7509">
                    <a:lnL>
                      <a:noFill/>
                    </a:lnL>
                    <a:lnR>
                      <a:noFill/>
                    </a:lnR>
                    <a:lnT>
                      <a:noFill/>
                    </a:lnT>
                    <a:lnB>
                      <a:noFill/>
                    </a:lnB>
                    <a:solidFill>
                      <a:srgbClr val="FFFFFF"/>
                    </a:solidFill>
                  </a:tcPr>
                </a:tc>
                <a:extLst>
                  <a:ext uri="{0D108BD9-81ED-4DB2-BD59-A6C34878D82A}">
                    <a16:rowId xmlns:a16="http://schemas.microsoft.com/office/drawing/2014/main" val="10015"/>
                  </a:ext>
                </a:extLst>
              </a:tr>
              <a:tr h="178910">
                <a:tc>
                  <a:txBody>
                    <a:bodyPr/>
                    <a:lstStyle/>
                    <a:p>
                      <a:pPr>
                        <a:spcAft>
                          <a:spcPts val="0"/>
                        </a:spcAft>
                      </a:pPr>
                      <a:r>
                        <a:rPr lang="en-ZA" sz="1100" dirty="0">
                          <a:solidFill>
                            <a:srgbClr val="000000"/>
                          </a:solidFill>
                          <a:latin typeface="+mn-lt"/>
                          <a:ea typeface="Times New Roman"/>
                          <a:cs typeface="Times New Roman"/>
                        </a:rPr>
                        <a:t>Maitland Group South Africa Limited</a:t>
                      </a:r>
                      <a:endParaRPr lang="en-ZA" sz="1100" dirty="0">
                        <a:latin typeface="+mn-lt"/>
                        <a:ea typeface="Times New Roman"/>
                        <a:cs typeface="Times New Roman"/>
                      </a:endParaRPr>
                    </a:p>
                  </a:txBody>
                  <a:tcPr marL="7509" marR="7509" marT="7509" marB="7509">
                    <a:lnL>
                      <a:noFill/>
                    </a:lnL>
                    <a:lnR>
                      <a:noFill/>
                    </a:lnR>
                    <a:lnT>
                      <a:noFill/>
                    </a:lnT>
                    <a:lnB>
                      <a:noFill/>
                    </a:lnB>
                    <a:solidFill>
                      <a:srgbClr val="FFFFFF"/>
                    </a:solidFill>
                  </a:tcPr>
                </a:tc>
                <a:extLst>
                  <a:ext uri="{0D108BD9-81ED-4DB2-BD59-A6C34878D82A}">
                    <a16:rowId xmlns:a16="http://schemas.microsoft.com/office/drawing/2014/main" val="10016"/>
                  </a:ext>
                </a:extLst>
              </a:tr>
              <a:tr h="178910">
                <a:tc>
                  <a:txBody>
                    <a:bodyPr/>
                    <a:lstStyle/>
                    <a:p>
                      <a:pPr>
                        <a:spcAft>
                          <a:spcPts val="0"/>
                        </a:spcAft>
                      </a:pPr>
                      <a:r>
                        <a:rPr lang="en-ZA" sz="1100" dirty="0">
                          <a:solidFill>
                            <a:srgbClr val="000000"/>
                          </a:solidFill>
                          <a:latin typeface="+mn-lt"/>
                          <a:ea typeface="Times New Roman"/>
                          <a:cs typeface="Times New Roman"/>
                        </a:rPr>
                        <a:t>Nedbank CIB</a:t>
                      </a:r>
                      <a:endParaRPr lang="en-ZA" sz="1100" dirty="0">
                        <a:latin typeface="+mn-lt"/>
                        <a:ea typeface="Times New Roman"/>
                        <a:cs typeface="Times New Roman"/>
                      </a:endParaRPr>
                    </a:p>
                  </a:txBody>
                  <a:tcPr marL="7509" marR="7509" marT="7509" marB="7509">
                    <a:lnL>
                      <a:noFill/>
                    </a:lnL>
                    <a:lnR>
                      <a:noFill/>
                    </a:lnR>
                    <a:lnT>
                      <a:noFill/>
                    </a:lnT>
                    <a:lnB>
                      <a:noFill/>
                    </a:lnB>
                    <a:solidFill>
                      <a:srgbClr val="FFFFFF"/>
                    </a:solidFill>
                  </a:tcPr>
                </a:tc>
                <a:extLst>
                  <a:ext uri="{0D108BD9-81ED-4DB2-BD59-A6C34878D82A}">
                    <a16:rowId xmlns:a16="http://schemas.microsoft.com/office/drawing/2014/main" val="10017"/>
                  </a:ext>
                </a:extLst>
              </a:tr>
              <a:tr h="178910">
                <a:tc>
                  <a:txBody>
                    <a:bodyPr/>
                    <a:lstStyle/>
                    <a:p>
                      <a:pPr>
                        <a:spcAft>
                          <a:spcPts val="0"/>
                        </a:spcAft>
                      </a:pPr>
                      <a:r>
                        <a:rPr lang="en-ZA" sz="1100" dirty="0">
                          <a:solidFill>
                            <a:srgbClr val="000000"/>
                          </a:solidFill>
                          <a:latin typeface="+mn-lt"/>
                          <a:ea typeface="Times New Roman"/>
                          <a:cs typeface="Times New Roman"/>
                        </a:rPr>
                        <a:t>Ninety One (Pty) Limited</a:t>
                      </a:r>
                      <a:endParaRPr lang="en-ZA" sz="1100" dirty="0">
                        <a:latin typeface="+mn-lt"/>
                        <a:ea typeface="Times New Roman"/>
                        <a:cs typeface="Times New Roman"/>
                      </a:endParaRPr>
                    </a:p>
                  </a:txBody>
                  <a:tcPr marL="7509" marR="7509" marT="7509" marB="7509">
                    <a:lnL>
                      <a:noFill/>
                    </a:lnL>
                    <a:lnR>
                      <a:noFill/>
                    </a:lnR>
                    <a:lnT>
                      <a:noFill/>
                    </a:lnT>
                    <a:lnB>
                      <a:noFill/>
                    </a:lnB>
                    <a:solidFill>
                      <a:srgbClr val="FFFFFF"/>
                    </a:solidFill>
                  </a:tcPr>
                </a:tc>
                <a:extLst>
                  <a:ext uri="{0D108BD9-81ED-4DB2-BD59-A6C34878D82A}">
                    <a16:rowId xmlns:a16="http://schemas.microsoft.com/office/drawing/2014/main" val="10018"/>
                  </a:ext>
                </a:extLst>
              </a:tr>
              <a:tr h="178910">
                <a:tc>
                  <a:txBody>
                    <a:bodyPr/>
                    <a:lstStyle/>
                    <a:p>
                      <a:pPr>
                        <a:spcAft>
                          <a:spcPts val="0"/>
                        </a:spcAft>
                      </a:pPr>
                      <a:r>
                        <a:rPr lang="en-ZA" sz="1100" dirty="0">
                          <a:solidFill>
                            <a:srgbClr val="000000"/>
                          </a:solidFill>
                          <a:latin typeface="+mn-lt"/>
                          <a:ea typeface="Times New Roman"/>
                          <a:cs typeface="Times New Roman"/>
                        </a:rPr>
                        <a:t>PricewaterhouseCoopers</a:t>
                      </a:r>
                      <a:endParaRPr lang="en-ZA" sz="1100" dirty="0">
                        <a:latin typeface="+mn-lt"/>
                        <a:ea typeface="Times New Roman"/>
                        <a:cs typeface="Times New Roman"/>
                      </a:endParaRPr>
                    </a:p>
                  </a:txBody>
                  <a:tcPr marL="7509" marR="7509" marT="7509" marB="7509">
                    <a:lnL>
                      <a:noFill/>
                    </a:lnL>
                    <a:lnR>
                      <a:noFill/>
                    </a:lnR>
                    <a:lnT>
                      <a:noFill/>
                    </a:lnT>
                    <a:lnB>
                      <a:noFill/>
                    </a:lnB>
                    <a:solidFill>
                      <a:srgbClr val="FFFFFF"/>
                    </a:solidFill>
                  </a:tcPr>
                </a:tc>
                <a:extLst>
                  <a:ext uri="{0D108BD9-81ED-4DB2-BD59-A6C34878D82A}">
                    <a16:rowId xmlns:a16="http://schemas.microsoft.com/office/drawing/2014/main" val="10019"/>
                  </a:ext>
                </a:extLst>
              </a:tr>
              <a:tr h="178910">
                <a:tc>
                  <a:txBody>
                    <a:bodyPr/>
                    <a:lstStyle/>
                    <a:p>
                      <a:pPr>
                        <a:spcAft>
                          <a:spcPts val="0"/>
                        </a:spcAft>
                      </a:pPr>
                      <a:r>
                        <a:rPr lang="en-ZA" sz="1100" dirty="0">
                          <a:solidFill>
                            <a:srgbClr val="000000"/>
                          </a:solidFill>
                          <a:latin typeface="+mn-lt"/>
                          <a:ea typeface="Times New Roman"/>
                          <a:cs typeface="Times New Roman"/>
                        </a:rPr>
                        <a:t>Quadridge Trust Services (Pty) Ltd</a:t>
                      </a:r>
                      <a:endParaRPr lang="en-ZA" sz="1100" dirty="0">
                        <a:latin typeface="+mn-lt"/>
                        <a:ea typeface="Times New Roman"/>
                        <a:cs typeface="Times New Roman"/>
                      </a:endParaRPr>
                    </a:p>
                  </a:txBody>
                  <a:tcPr marL="7509" marR="7509" marT="7509" marB="7509">
                    <a:lnL>
                      <a:noFill/>
                    </a:lnL>
                    <a:lnR>
                      <a:noFill/>
                    </a:lnR>
                    <a:lnT>
                      <a:noFill/>
                    </a:lnT>
                    <a:lnB>
                      <a:noFill/>
                    </a:lnB>
                    <a:solidFill>
                      <a:srgbClr val="FFFFFF"/>
                    </a:solidFill>
                  </a:tcPr>
                </a:tc>
                <a:extLst>
                  <a:ext uri="{0D108BD9-81ED-4DB2-BD59-A6C34878D82A}">
                    <a16:rowId xmlns:a16="http://schemas.microsoft.com/office/drawing/2014/main" val="10020"/>
                  </a:ext>
                </a:extLst>
              </a:tr>
              <a:tr h="178910">
                <a:tc>
                  <a:txBody>
                    <a:bodyPr/>
                    <a:lstStyle/>
                    <a:p>
                      <a:pPr>
                        <a:spcAft>
                          <a:spcPts val="0"/>
                        </a:spcAft>
                      </a:pPr>
                      <a:r>
                        <a:rPr lang="en-ZA" sz="1100" dirty="0">
                          <a:solidFill>
                            <a:srgbClr val="000000"/>
                          </a:solidFill>
                          <a:latin typeface="+mn-lt"/>
                          <a:ea typeface="Times New Roman"/>
                          <a:cs typeface="Times New Roman"/>
                        </a:rPr>
                        <a:t>Quince Capital</a:t>
                      </a:r>
                      <a:endParaRPr lang="en-ZA" sz="1100" dirty="0">
                        <a:latin typeface="+mn-lt"/>
                        <a:ea typeface="Times New Roman"/>
                        <a:cs typeface="Times New Roman"/>
                      </a:endParaRPr>
                    </a:p>
                  </a:txBody>
                  <a:tcPr marL="7509" marR="7509" marT="7509" marB="7509">
                    <a:lnL>
                      <a:noFill/>
                    </a:lnL>
                    <a:lnR>
                      <a:noFill/>
                    </a:lnR>
                    <a:lnT>
                      <a:noFill/>
                    </a:lnT>
                    <a:lnB>
                      <a:noFill/>
                    </a:lnB>
                    <a:solidFill>
                      <a:srgbClr val="FFFFFF"/>
                    </a:solidFill>
                  </a:tcPr>
                </a:tc>
                <a:extLst>
                  <a:ext uri="{0D108BD9-81ED-4DB2-BD59-A6C34878D82A}">
                    <a16:rowId xmlns:a16="http://schemas.microsoft.com/office/drawing/2014/main" val="10021"/>
                  </a:ext>
                </a:extLst>
              </a:tr>
              <a:tr h="178910">
                <a:tc>
                  <a:txBody>
                    <a:bodyPr/>
                    <a:lstStyle/>
                    <a:p>
                      <a:pPr>
                        <a:spcAft>
                          <a:spcPts val="0"/>
                        </a:spcAft>
                      </a:pPr>
                      <a:r>
                        <a:rPr lang="en-ZA" sz="1100" dirty="0">
                          <a:solidFill>
                            <a:srgbClr val="000000"/>
                          </a:solidFill>
                          <a:latin typeface="+mn-lt"/>
                          <a:ea typeface="Times New Roman"/>
                          <a:cs typeface="Times New Roman"/>
                        </a:rPr>
                        <a:t>Rand Merchant Bank</a:t>
                      </a:r>
                      <a:endParaRPr lang="en-ZA" sz="1100" dirty="0">
                        <a:latin typeface="+mn-lt"/>
                        <a:ea typeface="Times New Roman"/>
                        <a:cs typeface="Times New Roman"/>
                      </a:endParaRPr>
                    </a:p>
                  </a:txBody>
                  <a:tcPr marL="7509" marR="7509" marT="7509" marB="7509">
                    <a:lnL>
                      <a:noFill/>
                    </a:lnL>
                    <a:lnR>
                      <a:noFill/>
                    </a:lnR>
                    <a:lnT>
                      <a:noFill/>
                    </a:lnT>
                    <a:lnB>
                      <a:noFill/>
                    </a:lnB>
                    <a:solidFill>
                      <a:srgbClr val="FFFFFF"/>
                    </a:solidFill>
                  </a:tcPr>
                </a:tc>
                <a:extLst>
                  <a:ext uri="{0D108BD9-81ED-4DB2-BD59-A6C34878D82A}">
                    <a16:rowId xmlns:a16="http://schemas.microsoft.com/office/drawing/2014/main" val="10022"/>
                  </a:ext>
                </a:extLst>
              </a:tr>
              <a:tr h="178910">
                <a:tc>
                  <a:txBody>
                    <a:bodyPr/>
                    <a:lstStyle/>
                    <a:p>
                      <a:pPr>
                        <a:spcAft>
                          <a:spcPts val="0"/>
                        </a:spcAft>
                      </a:pPr>
                      <a:r>
                        <a:rPr lang="en-ZA" sz="1100" dirty="0">
                          <a:solidFill>
                            <a:srgbClr val="000000"/>
                          </a:solidFill>
                          <a:latin typeface="+mn-lt"/>
                          <a:ea typeface="Times New Roman"/>
                          <a:cs typeface="Times New Roman"/>
                        </a:rPr>
                        <a:t>SA Home Loans </a:t>
                      </a:r>
                      <a:endParaRPr lang="en-ZA" sz="1100" dirty="0">
                        <a:latin typeface="+mn-lt"/>
                        <a:ea typeface="Times New Roman"/>
                        <a:cs typeface="Times New Roman"/>
                      </a:endParaRPr>
                    </a:p>
                  </a:txBody>
                  <a:tcPr marL="7509" marR="7509" marT="7509" marB="7509">
                    <a:lnL>
                      <a:noFill/>
                    </a:lnL>
                    <a:lnR>
                      <a:noFill/>
                    </a:lnR>
                    <a:lnT>
                      <a:noFill/>
                    </a:lnT>
                    <a:lnB>
                      <a:noFill/>
                    </a:lnB>
                    <a:solidFill>
                      <a:srgbClr val="FFFFFF"/>
                    </a:solidFill>
                  </a:tcPr>
                </a:tc>
                <a:extLst>
                  <a:ext uri="{0D108BD9-81ED-4DB2-BD59-A6C34878D82A}">
                    <a16:rowId xmlns:a16="http://schemas.microsoft.com/office/drawing/2014/main" val="10023"/>
                  </a:ext>
                </a:extLst>
              </a:tr>
              <a:tr h="178910">
                <a:tc>
                  <a:txBody>
                    <a:bodyPr/>
                    <a:lstStyle/>
                    <a:p>
                      <a:pPr>
                        <a:spcAft>
                          <a:spcPts val="0"/>
                        </a:spcAft>
                      </a:pPr>
                      <a:r>
                        <a:rPr lang="en-ZA" sz="1100" dirty="0">
                          <a:solidFill>
                            <a:srgbClr val="000000"/>
                          </a:solidFill>
                          <a:latin typeface="+mn-lt"/>
                          <a:ea typeface="Times New Roman"/>
                          <a:cs typeface="Times New Roman"/>
                        </a:rPr>
                        <a:t>SA Taxi Development Finance (Pty)Limited</a:t>
                      </a:r>
                      <a:endParaRPr lang="en-ZA" sz="1100" dirty="0">
                        <a:latin typeface="+mn-lt"/>
                        <a:ea typeface="Times New Roman"/>
                        <a:cs typeface="Times New Roman"/>
                      </a:endParaRPr>
                    </a:p>
                  </a:txBody>
                  <a:tcPr marL="7509" marR="7509" marT="7509" marB="7509">
                    <a:lnL>
                      <a:noFill/>
                    </a:lnL>
                    <a:lnR>
                      <a:noFill/>
                    </a:lnR>
                    <a:lnT>
                      <a:noFill/>
                    </a:lnT>
                    <a:lnB>
                      <a:noFill/>
                    </a:lnB>
                    <a:solidFill>
                      <a:srgbClr val="FFFFFF"/>
                    </a:solidFill>
                  </a:tcPr>
                </a:tc>
                <a:extLst>
                  <a:ext uri="{0D108BD9-81ED-4DB2-BD59-A6C34878D82A}">
                    <a16:rowId xmlns:a16="http://schemas.microsoft.com/office/drawing/2014/main" val="10024"/>
                  </a:ext>
                </a:extLst>
              </a:tr>
              <a:tr h="178910">
                <a:tc>
                  <a:txBody>
                    <a:bodyPr/>
                    <a:lstStyle/>
                    <a:p>
                      <a:pPr>
                        <a:spcAft>
                          <a:spcPts val="0"/>
                        </a:spcAft>
                      </a:pPr>
                      <a:r>
                        <a:rPr lang="en-ZA" sz="1100" dirty="0">
                          <a:solidFill>
                            <a:srgbClr val="000000"/>
                          </a:solidFill>
                          <a:latin typeface="+mn-lt"/>
                          <a:ea typeface="Times New Roman"/>
                          <a:cs typeface="Times New Roman"/>
                        </a:rPr>
                        <a:t>Sanlam Investments</a:t>
                      </a:r>
                      <a:endParaRPr lang="en-ZA" sz="1100" dirty="0">
                        <a:latin typeface="+mn-lt"/>
                        <a:ea typeface="Times New Roman"/>
                        <a:cs typeface="Times New Roman"/>
                      </a:endParaRPr>
                    </a:p>
                  </a:txBody>
                  <a:tcPr marL="7509" marR="7509" marT="7509" marB="7509">
                    <a:lnL>
                      <a:noFill/>
                    </a:lnL>
                    <a:lnR>
                      <a:noFill/>
                    </a:lnR>
                    <a:lnT>
                      <a:noFill/>
                    </a:lnT>
                    <a:lnB>
                      <a:noFill/>
                    </a:lnB>
                    <a:solidFill>
                      <a:srgbClr val="FFFFFF"/>
                    </a:solidFill>
                  </a:tcPr>
                </a:tc>
                <a:extLst>
                  <a:ext uri="{0D108BD9-81ED-4DB2-BD59-A6C34878D82A}">
                    <a16:rowId xmlns:a16="http://schemas.microsoft.com/office/drawing/2014/main" val="10025"/>
                  </a:ext>
                </a:extLst>
              </a:tr>
              <a:tr h="178910">
                <a:tc>
                  <a:txBody>
                    <a:bodyPr/>
                    <a:lstStyle/>
                    <a:p>
                      <a:pPr>
                        <a:spcAft>
                          <a:spcPts val="0"/>
                        </a:spcAft>
                      </a:pPr>
                      <a:r>
                        <a:rPr lang="en-ZA" sz="1100" dirty="0">
                          <a:solidFill>
                            <a:srgbClr val="000000"/>
                          </a:solidFill>
                          <a:latin typeface="+mn-lt"/>
                          <a:ea typeface="Times New Roman"/>
                          <a:cs typeface="Times New Roman"/>
                        </a:rPr>
                        <a:t>Sasfin Bank Limited</a:t>
                      </a:r>
                      <a:endParaRPr lang="en-ZA" sz="1100" dirty="0">
                        <a:latin typeface="+mn-lt"/>
                        <a:ea typeface="Times New Roman"/>
                        <a:cs typeface="Times New Roman"/>
                      </a:endParaRPr>
                    </a:p>
                  </a:txBody>
                  <a:tcPr marL="7509" marR="7509" marT="7509" marB="7509">
                    <a:lnL>
                      <a:noFill/>
                    </a:lnL>
                    <a:lnR>
                      <a:noFill/>
                    </a:lnR>
                    <a:lnT>
                      <a:noFill/>
                    </a:lnT>
                    <a:lnB>
                      <a:noFill/>
                    </a:lnB>
                    <a:solidFill>
                      <a:srgbClr val="FFFFFF"/>
                    </a:solidFill>
                  </a:tcPr>
                </a:tc>
                <a:extLst>
                  <a:ext uri="{0D108BD9-81ED-4DB2-BD59-A6C34878D82A}">
                    <a16:rowId xmlns:a16="http://schemas.microsoft.com/office/drawing/2014/main" val="10026"/>
                  </a:ext>
                </a:extLst>
              </a:tr>
              <a:tr h="178910">
                <a:tc>
                  <a:txBody>
                    <a:bodyPr/>
                    <a:lstStyle/>
                    <a:p>
                      <a:pPr>
                        <a:spcAft>
                          <a:spcPts val="0"/>
                        </a:spcAft>
                      </a:pPr>
                      <a:r>
                        <a:rPr lang="en-ZA" sz="1100" dirty="0">
                          <a:solidFill>
                            <a:srgbClr val="000000"/>
                          </a:solidFill>
                          <a:latin typeface="+mn-lt"/>
                          <a:ea typeface="Times New Roman"/>
                          <a:cs typeface="Times New Roman"/>
                        </a:rPr>
                        <a:t>Standard Bank of South Africa Limited</a:t>
                      </a:r>
                      <a:endParaRPr lang="en-ZA" sz="1100" dirty="0">
                        <a:latin typeface="+mn-lt"/>
                        <a:ea typeface="Times New Roman"/>
                        <a:cs typeface="Times New Roman"/>
                      </a:endParaRPr>
                    </a:p>
                  </a:txBody>
                  <a:tcPr marL="7509" marR="7509" marT="7509" marB="7509">
                    <a:lnL>
                      <a:noFill/>
                    </a:lnL>
                    <a:lnR>
                      <a:noFill/>
                    </a:lnR>
                    <a:lnT>
                      <a:noFill/>
                    </a:lnT>
                    <a:lnB>
                      <a:noFill/>
                    </a:lnB>
                    <a:solidFill>
                      <a:srgbClr val="FFFFFF"/>
                    </a:solidFill>
                  </a:tcPr>
                </a:tc>
                <a:extLst>
                  <a:ext uri="{0D108BD9-81ED-4DB2-BD59-A6C34878D82A}">
                    <a16:rowId xmlns:a16="http://schemas.microsoft.com/office/drawing/2014/main" val="10027"/>
                  </a:ext>
                </a:extLst>
              </a:tr>
              <a:tr h="178910">
                <a:tc>
                  <a:txBody>
                    <a:bodyPr/>
                    <a:lstStyle/>
                    <a:p>
                      <a:pPr>
                        <a:spcAft>
                          <a:spcPts val="0"/>
                        </a:spcAft>
                      </a:pPr>
                      <a:r>
                        <a:rPr lang="en-ZA" sz="1100" dirty="0">
                          <a:solidFill>
                            <a:srgbClr val="000000"/>
                          </a:solidFill>
                          <a:latin typeface="+mn-lt"/>
                          <a:ea typeface="Times New Roman"/>
                          <a:cs typeface="Times New Roman"/>
                        </a:rPr>
                        <a:t>STANLIB</a:t>
                      </a:r>
                      <a:endParaRPr lang="en-ZA" sz="1100" dirty="0">
                        <a:latin typeface="+mn-lt"/>
                        <a:ea typeface="Times New Roman"/>
                        <a:cs typeface="Times New Roman"/>
                      </a:endParaRPr>
                    </a:p>
                  </a:txBody>
                  <a:tcPr marL="7509" marR="7509" marT="7509" marB="7509">
                    <a:lnL>
                      <a:noFill/>
                    </a:lnL>
                    <a:lnR>
                      <a:noFill/>
                    </a:lnR>
                    <a:lnT>
                      <a:noFill/>
                    </a:lnT>
                    <a:lnB>
                      <a:noFill/>
                    </a:lnB>
                    <a:solidFill>
                      <a:srgbClr val="FFFFFF"/>
                    </a:solidFill>
                  </a:tcPr>
                </a:tc>
                <a:extLst>
                  <a:ext uri="{0D108BD9-81ED-4DB2-BD59-A6C34878D82A}">
                    <a16:rowId xmlns:a16="http://schemas.microsoft.com/office/drawing/2014/main" val="10028"/>
                  </a:ext>
                </a:extLst>
              </a:tr>
              <a:tr h="178910">
                <a:tc>
                  <a:txBody>
                    <a:bodyPr/>
                    <a:lstStyle/>
                    <a:p>
                      <a:pPr>
                        <a:spcAft>
                          <a:spcPts val="0"/>
                        </a:spcAft>
                      </a:pPr>
                      <a:r>
                        <a:rPr lang="en-ZA" sz="1100" dirty="0">
                          <a:solidFill>
                            <a:srgbClr val="000000"/>
                          </a:solidFill>
                          <a:latin typeface="+mn-lt"/>
                          <a:ea typeface="Times New Roman"/>
                          <a:cs typeface="Times New Roman"/>
                        </a:rPr>
                        <a:t>TMF Corporate Services (South Africa) (Pty)Ltd</a:t>
                      </a:r>
                      <a:endParaRPr lang="en-ZA" sz="1100" dirty="0">
                        <a:latin typeface="+mn-lt"/>
                        <a:ea typeface="Times New Roman"/>
                        <a:cs typeface="Times New Roman"/>
                      </a:endParaRPr>
                    </a:p>
                  </a:txBody>
                  <a:tcPr marL="7509" marR="7509" marT="7509" marB="7509">
                    <a:lnL>
                      <a:noFill/>
                    </a:lnL>
                    <a:lnR>
                      <a:noFill/>
                    </a:lnR>
                    <a:lnT>
                      <a:noFill/>
                    </a:lnT>
                    <a:lnB>
                      <a:noFill/>
                    </a:lnB>
                    <a:solidFill>
                      <a:srgbClr val="FFFFFF"/>
                    </a:solidFill>
                  </a:tcPr>
                </a:tc>
                <a:extLst>
                  <a:ext uri="{0D108BD9-81ED-4DB2-BD59-A6C34878D82A}">
                    <a16:rowId xmlns:a16="http://schemas.microsoft.com/office/drawing/2014/main" val="10029"/>
                  </a:ext>
                </a:extLst>
              </a:tr>
              <a:tr h="178910">
                <a:tc>
                  <a:txBody>
                    <a:bodyPr/>
                    <a:lstStyle/>
                    <a:p>
                      <a:pPr>
                        <a:spcAft>
                          <a:spcPts val="0"/>
                        </a:spcAft>
                      </a:pPr>
                      <a:r>
                        <a:rPr lang="en-ZA" sz="1100" kern="1200" dirty="0">
                          <a:solidFill>
                            <a:srgbClr val="000000"/>
                          </a:solidFill>
                          <a:latin typeface="+mn-lt"/>
                          <a:ea typeface="Times New Roman"/>
                          <a:cs typeface="Times New Roman"/>
                        </a:rPr>
                        <a:t>TUHF Limited</a:t>
                      </a:r>
                    </a:p>
                  </a:txBody>
                  <a:tcPr marL="7509" marR="7509" marT="7509" marB="7509">
                    <a:lnL>
                      <a:noFill/>
                    </a:lnL>
                    <a:lnR>
                      <a:noFill/>
                    </a:lnR>
                    <a:lnT>
                      <a:noFill/>
                    </a:lnT>
                    <a:lnB>
                      <a:noFill/>
                    </a:lnB>
                    <a:solidFill>
                      <a:srgbClr val="FFFFFF"/>
                    </a:solidFill>
                  </a:tcPr>
                </a:tc>
                <a:extLst>
                  <a:ext uri="{0D108BD9-81ED-4DB2-BD59-A6C34878D82A}">
                    <a16:rowId xmlns:a16="http://schemas.microsoft.com/office/drawing/2014/main" val="10030"/>
                  </a:ext>
                </a:extLst>
              </a:tr>
              <a:tr h="178910">
                <a:tc>
                  <a:txBody>
                    <a:bodyPr/>
                    <a:lstStyle/>
                    <a:p>
                      <a:pPr>
                        <a:spcAft>
                          <a:spcPts val="0"/>
                        </a:spcAft>
                      </a:pPr>
                      <a:r>
                        <a:rPr lang="en-ZA" sz="1100" kern="1200" dirty="0">
                          <a:solidFill>
                            <a:srgbClr val="000000"/>
                          </a:solidFill>
                          <a:latin typeface="+mn-lt"/>
                          <a:ea typeface="Times New Roman"/>
                          <a:cs typeface="Times New Roman"/>
                        </a:rPr>
                        <a:t>Webber Wentzel</a:t>
                      </a:r>
                    </a:p>
                  </a:txBody>
                  <a:tcPr marL="7509" marR="7509" marT="7509" marB="7509">
                    <a:lnL>
                      <a:noFill/>
                    </a:lnL>
                    <a:lnR>
                      <a:noFill/>
                    </a:lnR>
                    <a:lnT>
                      <a:noFill/>
                    </a:lnT>
                    <a:lnB>
                      <a:noFill/>
                    </a:lnB>
                    <a:solidFill>
                      <a:srgbClr val="FFFFFF"/>
                    </a:solidFill>
                  </a:tcPr>
                </a:tc>
                <a:extLst>
                  <a:ext uri="{0D108BD9-81ED-4DB2-BD59-A6C34878D82A}">
                    <a16:rowId xmlns:a16="http://schemas.microsoft.com/office/drawing/2014/main" val="10031"/>
                  </a:ext>
                </a:extLst>
              </a:tr>
              <a:tr h="178910">
                <a:tc>
                  <a:txBody>
                    <a:bodyPr/>
                    <a:lstStyle/>
                    <a:p>
                      <a:pPr>
                        <a:spcAft>
                          <a:spcPts val="0"/>
                        </a:spcAft>
                      </a:pPr>
                      <a:r>
                        <a:rPr lang="en-ZA" sz="1100" kern="1200" dirty="0">
                          <a:solidFill>
                            <a:srgbClr val="000000"/>
                          </a:solidFill>
                          <a:latin typeface="+mn-lt"/>
                          <a:ea typeface="Times New Roman"/>
                          <a:cs typeface="Times New Roman"/>
                        </a:rPr>
                        <a:t>Werksmans Attorneys</a:t>
                      </a:r>
                    </a:p>
                  </a:txBody>
                  <a:tcPr marL="7509" marR="7509" marT="7509" marB="7509">
                    <a:lnL>
                      <a:noFill/>
                    </a:lnL>
                    <a:lnR>
                      <a:noFill/>
                    </a:lnR>
                    <a:lnT>
                      <a:noFill/>
                    </a:lnT>
                    <a:lnB>
                      <a:noFill/>
                    </a:lnB>
                    <a:solidFill>
                      <a:srgbClr val="FFFFFF"/>
                    </a:solidFill>
                  </a:tcPr>
                </a:tc>
                <a:extLst>
                  <a:ext uri="{0D108BD9-81ED-4DB2-BD59-A6C34878D82A}">
                    <a16:rowId xmlns:a16="http://schemas.microsoft.com/office/drawing/2014/main" val="10032"/>
                  </a:ext>
                </a:extLst>
              </a:tr>
            </a:tbl>
          </a:graphicData>
        </a:graphic>
      </p:graphicFrame>
    </p:spTree>
    <p:extLst>
      <p:ext uri="{BB962C8B-B14F-4D97-AF65-F5344CB8AC3E}">
        <p14:creationId xmlns:p14="http://schemas.microsoft.com/office/powerpoint/2010/main" val="2796955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CCF2F-7407-8042-A9A8-169F3D6AB0DC}"/>
              </a:ext>
            </a:extLst>
          </p:cNvPr>
          <p:cNvSpPr>
            <a:spLocks noGrp="1"/>
          </p:cNvSpPr>
          <p:nvPr>
            <p:ph type="title"/>
          </p:nvPr>
        </p:nvSpPr>
        <p:spPr>
          <a:xfrm>
            <a:off x="723591" y="804333"/>
            <a:ext cx="2543925" cy="5249334"/>
          </a:xfrm>
        </p:spPr>
        <p:txBody>
          <a:bodyPr vert="horz" lIns="91440" tIns="45720" rIns="91440" bIns="45720" rtlCol="0" anchor="ctr">
            <a:normAutofit/>
          </a:bodyPr>
          <a:lstStyle/>
          <a:p>
            <a:pPr algn="r"/>
            <a:r>
              <a:rPr lang="en-US" sz="5000" b="1" dirty="0">
                <a:solidFill>
                  <a:srgbClr val="FFFFFF"/>
                </a:solidFill>
              </a:rPr>
              <a:t>SMME funding and project finance</a:t>
            </a:r>
          </a:p>
        </p:txBody>
      </p:sp>
      <p:sp>
        <p:nvSpPr>
          <p:cNvPr id="3" name="Content Placeholder 2">
            <a:extLst>
              <a:ext uri="{FF2B5EF4-FFF2-40B4-BE49-F238E27FC236}">
                <a16:creationId xmlns:a16="http://schemas.microsoft.com/office/drawing/2014/main" id="{0FECCC95-8071-9B43-9CC4-A07E2216D918}"/>
              </a:ext>
            </a:extLst>
          </p:cNvPr>
          <p:cNvSpPr>
            <a:spLocks noGrp="1"/>
          </p:cNvSpPr>
          <p:nvPr>
            <p:ph sz="half" idx="1"/>
          </p:nvPr>
        </p:nvSpPr>
        <p:spPr>
          <a:xfrm>
            <a:off x="3841783" y="1032933"/>
            <a:ext cx="4729502" cy="5249334"/>
          </a:xfrm>
        </p:spPr>
        <p:txBody>
          <a:bodyPr vert="horz" lIns="45720" tIns="45720" rIns="45720" bIns="45720" rtlCol="0" anchor="ctr">
            <a:normAutofit/>
          </a:bodyPr>
          <a:lstStyle/>
          <a:p>
            <a:pPr marL="0" indent="0">
              <a:buNone/>
            </a:pPr>
            <a:endParaRPr lang="en-US" dirty="0"/>
          </a:p>
          <a:p>
            <a:endParaRPr lang="en-US" dirty="0"/>
          </a:p>
        </p:txBody>
      </p:sp>
      <p:pic>
        <p:nvPicPr>
          <p:cNvPr id="4" name="Picture 3">
            <a:extLst>
              <a:ext uri="{FF2B5EF4-FFF2-40B4-BE49-F238E27FC236}">
                <a16:creationId xmlns:a16="http://schemas.microsoft.com/office/drawing/2014/main" id="{6A9DE0ED-4744-9C43-A733-FDA7891A141E}"/>
              </a:ext>
            </a:extLst>
          </p:cNvPr>
          <p:cNvPicPr>
            <a:picLocks noChangeAspect="1"/>
          </p:cNvPicPr>
          <p:nvPr/>
        </p:nvPicPr>
        <p:blipFill rotWithShape="1">
          <a:blip r:embed="rId2">
            <a:extLst>
              <a:ext uri="{28A0092B-C50C-407E-A947-70E740481C1C}">
                <a14:useLocalDpi xmlns:a14="http://schemas.microsoft.com/office/drawing/2010/main" val="0"/>
              </a:ext>
            </a:extLst>
          </a:blip>
          <a:srcRect b="33389"/>
          <a:stretch/>
        </p:blipFill>
        <p:spPr>
          <a:xfrm>
            <a:off x="7989853" y="6189406"/>
            <a:ext cx="1050994" cy="606935"/>
          </a:xfrm>
          <a:prstGeom prst="rect">
            <a:avLst/>
          </a:prstGeom>
        </p:spPr>
      </p:pic>
      <p:pic>
        <p:nvPicPr>
          <p:cNvPr id="8" name="Picture 7">
            <a:extLst>
              <a:ext uri="{FF2B5EF4-FFF2-40B4-BE49-F238E27FC236}">
                <a16:creationId xmlns:a16="http://schemas.microsoft.com/office/drawing/2014/main" id="{6FE6DCA1-3E0E-4224-A3A1-F6E54FE2BBB3}"/>
              </a:ext>
            </a:extLst>
          </p:cNvPr>
          <p:cNvPicPr>
            <a:picLocks noChangeAspect="1"/>
          </p:cNvPicPr>
          <p:nvPr/>
        </p:nvPicPr>
        <p:blipFill>
          <a:blip r:embed="rId3"/>
          <a:stretch>
            <a:fillRect/>
          </a:stretch>
        </p:blipFill>
        <p:spPr>
          <a:xfrm>
            <a:off x="0" y="0"/>
            <a:ext cx="3497883" cy="6858000"/>
          </a:xfrm>
          <a:prstGeom prst="rect">
            <a:avLst/>
          </a:prstGeom>
        </p:spPr>
      </p:pic>
      <p:sp>
        <p:nvSpPr>
          <p:cNvPr id="10" name="Title 1">
            <a:extLst>
              <a:ext uri="{FF2B5EF4-FFF2-40B4-BE49-F238E27FC236}">
                <a16:creationId xmlns:a16="http://schemas.microsoft.com/office/drawing/2014/main" id="{1640D2E9-4F60-40DA-8687-F1227C0549A9}"/>
              </a:ext>
            </a:extLst>
          </p:cNvPr>
          <p:cNvSpPr txBox="1">
            <a:spLocks/>
          </p:cNvSpPr>
          <p:nvPr/>
        </p:nvSpPr>
        <p:spPr>
          <a:xfrm>
            <a:off x="419103" y="509261"/>
            <a:ext cx="2543925" cy="5249334"/>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r"/>
            <a:r>
              <a:rPr lang="en-US" sz="3900" b="1" dirty="0">
                <a:solidFill>
                  <a:srgbClr val="FFFFFF"/>
                </a:solidFill>
              </a:rPr>
              <a:t>ANNEXURES</a:t>
            </a:r>
          </a:p>
        </p:txBody>
      </p:sp>
    </p:spTree>
    <p:extLst>
      <p:ext uri="{BB962C8B-B14F-4D97-AF65-F5344CB8AC3E}">
        <p14:creationId xmlns:p14="http://schemas.microsoft.com/office/powerpoint/2010/main" val="2874709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F6D2C-4D16-46BC-A7A9-F60A4EDE299E}"/>
              </a:ext>
            </a:extLst>
          </p:cNvPr>
          <p:cNvSpPr>
            <a:spLocks noGrp="1"/>
          </p:cNvSpPr>
          <p:nvPr>
            <p:ph type="title"/>
          </p:nvPr>
        </p:nvSpPr>
        <p:spPr/>
        <p:txBody>
          <a:bodyPr/>
          <a:lstStyle/>
          <a:p>
            <a:r>
              <a:rPr lang="en-ZA" b="1" dirty="0"/>
              <a:t>Room to Run</a:t>
            </a:r>
          </a:p>
        </p:txBody>
      </p:sp>
      <p:sp>
        <p:nvSpPr>
          <p:cNvPr id="3" name="Content Placeholder 2">
            <a:extLst>
              <a:ext uri="{FF2B5EF4-FFF2-40B4-BE49-F238E27FC236}">
                <a16:creationId xmlns:a16="http://schemas.microsoft.com/office/drawing/2014/main" id="{4298A2D5-542F-4BC3-9BC0-8719CF0B37F7}"/>
              </a:ext>
            </a:extLst>
          </p:cNvPr>
          <p:cNvSpPr>
            <a:spLocks noGrp="1"/>
          </p:cNvSpPr>
          <p:nvPr>
            <p:ph idx="1"/>
          </p:nvPr>
        </p:nvSpPr>
        <p:spPr>
          <a:xfrm>
            <a:off x="457200" y="1216058"/>
            <a:ext cx="8229600" cy="4910105"/>
          </a:xfrm>
        </p:spPr>
        <p:txBody>
          <a:bodyPr>
            <a:normAutofit/>
          </a:bodyPr>
          <a:lstStyle/>
          <a:p>
            <a:pPr marL="0" indent="0">
              <a:buNone/>
            </a:pPr>
            <a:endParaRPr lang="en-ZA" sz="1200" dirty="0"/>
          </a:p>
          <a:p>
            <a:pPr marL="0" indent="0">
              <a:buNone/>
            </a:pPr>
            <a:endParaRPr lang="en-ZA" dirty="0"/>
          </a:p>
        </p:txBody>
      </p:sp>
      <p:pic>
        <p:nvPicPr>
          <p:cNvPr id="5" name="Picture 4">
            <a:extLst>
              <a:ext uri="{FF2B5EF4-FFF2-40B4-BE49-F238E27FC236}">
                <a16:creationId xmlns:a16="http://schemas.microsoft.com/office/drawing/2014/main" id="{1C10570B-5CFC-4D41-94C0-22A0E4724797}"/>
              </a:ext>
            </a:extLst>
          </p:cNvPr>
          <p:cNvPicPr>
            <a:picLocks noChangeAspect="1"/>
          </p:cNvPicPr>
          <p:nvPr/>
        </p:nvPicPr>
        <p:blipFill>
          <a:blip r:embed="rId2"/>
          <a:stretch>
            <a:fillRect/>
          </a:stretch>
        </p:blipFill>
        <p:spPr>
          <a:xfrm>
            <a:off x="0" y="425211"/>
            <a:ext cx="9144000" cy="6007577"/>
          </a:xfrm>
          <a:prstGeom prst="rect">
            <a:avLst/>
          </a:prstGeom>
        </p:spPr>
      </p:pic>
    </p:spTree>
    <p:extLst>
      <p:ext uri="{BB962C8B-B14F-4D97-AF65-F5344CB8AC3E}">
        <p14:creationId xmlns:p14="http://schemas.microsoft.com/office/powerpoint/2010/main" val="1252767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8CCF2F-7407-8042-A9A8-169F3D6AB0DC}"/>
              </a:ext>
            </a:extLst>
          </p:cNvPr>
          <p:cNvSpPr>
            <a:spLocks noGrp="1"/>
          </p:cNvSpPr>
          <p:nvPr>
            <p:ph type="title"/>
          </p:nvPr>
        </p:nvSpPr>
        <p:spPr>
          <a:xfrm>
            <a:off x="346438" y="418181"/>
            <a:ext cx="2838765" cy="5571066"/>
          </a:xfrm>
        </p:spPr>
        <p:txBody>
          <a:bodyPr vert="horz" lIns="91440" tIns="45720" rIns="91440" bIns="45720" rtlCol="0" anchor="ctr">
            <a:normAutofit/>
          </a:bodyPr>
          <a:lstStyle/>
          <a:p>
            <a:r>
              <a:rPr lang="en-US" sz="2800" b="1" kern="1200" cap="all" spc="100" baseline="0" dirty="0">
                <a:solidFill>
                  <a:srgbClr val="FFFFFF"/>
                </a:solidFill>
                <a:latin typeface="+mj-lt"/>
                <a:ea typeface="+mj-ea"/>
                <a:cs typeface="+mj-cs"/>
              </a:rPr>
              <a:t>Introduction to securitisation</a:t>
            </a:r>
          </a:p>
        </p:txBody>
      </p:sp>
      <p:pic>
        <p:nvPicPr>
          <p:cNvPr id="5" name="Picture 4">
            <a:extLst>
              <a:ext uri="{FF2B5EF4-FFF2-40B4-BE49-F238E27FC236}">
                <a16:creationId xmlns:a16="http://schemas.microsoft.com/office/drawing/2014/main" id="{FE0D2D6F-CC10-5345-AC4C-312CB44D6212}"/>
              </a:ext>
            </a:extLst>
          </p:cNvPr>
          <p:cNvPicPr>
            <a:picLocks noChangeAspect="1"/>
          </p:cNvPicPr>
          <p:nvPr/>
        </p:nvPicPr>
        <p:blipFill rotWithShape="1">
          <a:blip r:embed="rId2">
            <a:extLst>
              <a:ext uri="{28A0092B-C50C-407E-A947-70E740481C1C}">
                <a14:useLocalDpi xmlns:a14="http://schemas.microsoft.com/office/drawing/2010/main" val="0"/>
              </a:ext>
            </a:extLst>
          </a:blip>
          <a:srcRect b="33389"/>
          <a:stretch/>
        </p:blipFill>
        <p:spPr>
          <a:xfrm>
            <a:off x="7989853" y="6123004"/>
            <a:ext cx="1050994" cy="606935"/>
          </a:xfrm>
          <a:prstGeom prst="rect">
            <a:avLst/>
          </a:prstGeom>
        </p:spPr>
      </p:pic>
      <p:grpSp>
        <p:nvGrpSpPr>
          <p:cNvPr id="7" name="Group 6">
            <a:extLst>
              <a:ext uri="{FF2B5EF4-FFF2-40B4-BE49-F238E27FC236}">
                <a16:creationId xmlns:a16="http://schemas.microsoft.com/office/drawing/2014/main" id="{927E95AC-6E11-4B40-8019-4EF3766518DC}"/>
              </a:ext>
            </a:extLst>
          </p:cNvPr>
          <p:cNvGrpSpPr/>
          <p:nvPr/>
        </p:nvGrpSpPr>
        <p:grpSpPr>
          <a:xfrm>
            <a:off x="3887839" y="2136602"/>
            <a:ext cx="4936121" cy="414780"/>
            <a:chOff x="112472" y="153368"/>
            <a:chExt cx="3786181" cy="414780"/>
          </a:xfrm>
        </p:grpSpPr>
        <p:sp>
          <p:nvSpPr>
            <p:cNvPr id="8" name="Rectangle: Rounded Corners 7">
              <a:extLst>
                <a:ext uri="{FF2B5EF4-FFF2-40B4-BE49-F238E27FC236}">
                  <a16:creationId xmlns:a16="http://schemas.microsoft.com/office/drawing/2014/main" id="{968849A2-F9BC-43C1-A808-03BD00D1DEF4}"/>
                </a:ext>
              </a:extLst>
            </p:cNvPr>
            <p:cNvSpPr/>
            <p:nvPr/>
          </p:nvSpPr>
          <p:spPr>
            <a:xfrm>
              <a:off x="112472" y="153368"/>
              <a:ext cx="3765933" cy="41478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FDFE8062-B09F-45C4-AC05-0333CEB90A9F}"/>
                </a:ext>
              </a:extLst>
            </p:cNvPr>
            <p:cNvSpPr txBox="1"/>
            <p:nvPr/>
          </p:nvSpPr>
          <p:spPr>
            <a:xfrm>
              <a:off x="173216" y="171985"/>
              <a:ext cx="3725437" cy="3742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Types of securitisations</a:t>
              </a:r>
            </a:p>
          </p:txBody>
        </p:sp>
      </p:grpSp>
      <p:sp>
        <p:nvSpPr>
          <p:cNvPr id="3" name="Rectangle 2">
            <a:extLst>
              <a:ext uri="{FF2B5EF4-FFF2-40B4-BE49-F238E27FC236}">
                <a16:creationId xmlns:a16="http://schemas.microsoft.com/office/drawing/2014/main" id="{8D000EBB-8FA0-41CB-BD73-9EBC716DB8C6}"/>
              </a:ext>
            </a:extLst>
          </p:cNvPr>
          <p:cNvSpPr/>
          <p:nvPr/>
        </p:nvSpPr>
        <p:spPr>
          <a:xfrm>
            <a:off x="3832587" y="2753001"/>
            <a:ext cx="4960113" cy="3016210"/>
          </a:xfrm>
          <a:prstGeom prst="rect">
            <a:avLst/>
          </a:prstGeom>
        </p:spPr>
        <p:txBody>
          <a:bodyPr wrap="square">
            <a:spAutoFit/>
          </a:bodyPr>
          <a:lstStyle/>
          <a:p>
            <a:pPr lvl="0" algn="just"/>
            <a:r>
              <a:rPr lang="en-US" sz="1600" b="1" dirty="0">
                <a:solidFill>
                  <a:schemeClr val="tx1">
                    <a:lumMod val="85000"/>
                    <a:lumOff val="15000"/>
                  </a:schemeClr>
                </a:solidFill>
              </a:rPr>
              <a:t>Traditional</a:t>
            </a:r>
            <a:r>
              <a:rPr lang="en-US" sz="1600" dirty="0">
                <a:solidFill>
                  <a:schemeClr val="tx1">
                    <a:lumMod val="85000"/>
                    <a:lumOff val="15000"/>
                  </a:schemeClr>
                </a:solidFill>
              </a:rPr>
              <a:t> – Cashflows from an underlying pool of assets are used to service at least two different stratified risk positions or tranches reflecting different degrees of credit risk</a:t>
            </a:r>
          </a:p>
          <a:p>
            <a:pPr marL="742950" lvl="1" indent="-285750" algn="just">
              <a:buFont typeface="Wingdings" panose="05000000000000000000" pitchFamily="2" charset="2"/>
              <a:buChar char="Ø"/>
            </a:pPr>
            <a:r>
              <a:rPr lang="en-US" sz="1400" dirty="0">
                <a:solidFill>
                  <a:schemeClr val="tx1">
                    <a:lumMod val="85000"/>
                    <a:lumOff val="15000"/>
                  </a:schemeClr>
                </a:solidFill>
              </a:rPr>
              <a:t>Payments to the investors depend upon the performance of the specified underlying exposures</a:t>
            </a:r>
            <a:endParaRPr lang="en-ZA" sz="1400" dirty="0">
              <a:solidFill>
                <a:schemeClr val="tx1">
                  <a:lumMod val="85000"/>
                  <a:lumOff val="15000"/>
                </a:schemeClr>
              </a:solidFill>
            </a:endParaRPr>
          </a:p>
          <a:p>
            <a:pPr marL="742950" lvl="1" indent="-285750" algn="just">
              <a:buFont typeface="Wingdings" panose="05000000000000000000" pitchFamily="2" charset="2"/>
              <a:buChar char="Ø"/>
            </a:pPr>
            <a:r>
              <a:rPr lang="en-US" sz="1400" dirty="0">
                <a:solidFill>
                  <a:schemeClr val="tx1">
                    <a:lumMod val="85000"/>
                    <a:lumOff val="15000"/>
                  </a:schemeClr>
                </a:solidFill>
              </a:rPr>
              <a:t>More junior securitisation tranches can absorb losses without interrupting contractual payments to more senior tranches</a:t>
            </a:r>
          </a:p>
          <a:p>
            <a:pPr marL="1200150" lvl="2" indent="-285750" algn="just">
              <a:buFont typeface="Wingdings" panose="05000000000000000000" pitchFamily="2" charset="2"/>
              <a:buChar char="Ø"/>
            </a:pPr>
            <a:r>
              <a:rPr lang="en-US" sz="1400" dirty="0">
                <a:solidFill>
                  <a:schemeClr val="tx1">
                    <a:lumMod val="85000"/>
                    <a:lumOff val="15000"/>
                  </a:schemeClr>
                </a:solidFill>
              </a:rPr>
              <a:t>This differs from ordinary senior/subordinated debt instruments where subordination is a matter of priority of rights to the proceeds in the event of liquidation.</a:t>
            </a:r>
            <a:endParaRPr lang="en-ZA" sz="1400" dirty="0">
              <a:solidFill>
                <a:schemeClr val="tx1">
                  <a:lumMod val="85000"/>
                  <a:lumOff val="15000"/>
                </a:schemeClr>
              </a:solidFill>
            </a:endParaRPr>
          </a:p>
        </p:txBody>
      </p:sp>
      <p:sp>
        <p:nvSpPr>
          <p:cNvPr id="12" name="Rectangle: Rounded Corners 11">
            <a:extLst>
              <a:ext uri="{FF2B5EF4-FFF2-40B4-BE49-F238E27FC236}">
                <a16:creationId xmlns:a16="http://schemas.microsoft.com/office/drawing/2014/main" id="{AEA8DFAC-C2BA-4AFB-857A-25F422F4B605}"/>
              </a:ext>
            </a:extLst>
          </p:cNvPr>
          <p:cNvSpPr/>
          <p:nvPr/>
        </p:nvSpPr>
        <p:spPr>
          <a:xfrm>
            <a:off x="3887839" y="210791"/>
            <a:ext cx="4936121" cy="41478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ZA" dirty="0"/>
          </a:p>
        </p:txBody>
      </p:sp>
      <p:sp>
        <p:nvSpPr>
          <p:cNvPr id="6" name="TextBox 5">
            <a:extLst>
              <a:ext uri="{FF2B5EF4-FFF2-40B4-BE49-F238E27FC236}">
                <a16:creationId xmlns:a16="http://schemas.microsoft.com/office/drawing/2014/main" id="{0279CEA4-9D98-400C-87D1-6D5001721A98}"/>
              </a:ext>
            </a:extLst>
          </p:cNvPr>
          <p:cNvSpPr txBox="1"/>
          <p:nvPr/>
        </p:nvSpPr>
        <p:spPr>
          <a:xfrm>
            <a:off x="3887839" y="233515"/>
            <a:ext cx="3596640" cy="369332"/>
          </a:xfrm>
          <a:prstGeom prst="rect">
            <a:avLst/>
          </a:prstGeom>
          <a:noFill/>
        </p:spPr>
        <p:txBody>
          <a:bodyPr wrap="square" rtlCol="0">
            <a:spAutoFit/>
          </a:bodyPr>
          <a:lstStyle/>
          <a:p>
            <a:r>
              <a:rPr lang="en-ZA" dirty="0">
                <a:solidFill>
                  <a:schemeClr val="bg1"/>
                </a:solidFill>
              </a:rPr>
              <a:t>What is securitisation?</a:t>
            </a:r>
          </a:p>
        </p:txBody>
      </p:sp>
      <p:sp>
        <p:nvSpPr>
          <p:cNvPr id="14" name="Rectangle 13">
            <a:extLst>
              <a:ext uri="{FF2B5EF4-FFF2-40B4-BE49-F238E27FC236}">
                <a16:creationId xmlns:a16="http://schemas.microsoft.com/office/drawing/2014/main" id="{5CCC87D8-AA37-4508-A856-0649C5B5BEC6}"/>
              </a:ext>
            </a:extLst>
          </p:cNvPr>
          <p:cNvSpPr/>
          <p:nvPr/>
        </p:nvSpPr>
        <p:spPr>
          <a:xfrm>
            <a:off x="3787061" y="861572"/>
            <a:ext cx="5143578" cy="1077218"/>
          </a:xfrm>
          <a:prstGeom prst="rect">
            <a:avLst/>
          </a:prstGeom>
        </p:spPr>
        <p:txBody>
          <a:bodyPr wrap="square">
            <a:spAutoFit/>
          </a:bodyPr>
          <a:lstStyle/>
          <a:p>
            <a:pPr lvl="0" algn="just"/>
            <a:r>
              <a:rPr lang="en-ZA" sz="1600" dirty="0">
                <a:solidFill>
                  <a:schemeClr val="tx1">
                    <a:lumMod val="85000"/>
                    <a:lumOff val="15000"/>
                  </a:schemeClr>
                </a:solidFill>
              </a:rPr>
              <a:t>The process of conversion of an asset / or a pool of assets, which are typically cash flow generating, into marketable securities, for the purpose of raising funding by selling them to investors.</a:t>
            </a:r>
          </a:p>
        </p:txBody>
      </p:sp>
    </p:spTree>
    <p:extLst>
      <p:ext uri="{BB962C8B-B14F-4D97-AF65-F5344CB8AC3E}">
        <p14:creationId xmlns:p14="http://schemas.microsoft.com/office/powerpoint/2010/main" val="3950302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270BB5-9463-4707-AAB1-18CAF61CB4FC}"/>
              </a:ext>
            </a:extLst>
          </p:cNvPr>
          <p:cNvPicPr>
            <a:picLocks noChangeAspect="1"/>
          </p:cNvPicPr>
          <p:nvPr/>
        </p:nvPicPr>
        <p:blipFill>
          <a:blip r:embed="rId2"/>
          <a:stretch>
            <a:fillRect/>
          </a:stretch>
        </p:blipFill>
        <p:spPr>
          <a:xfrm>
            <a:off x="0" y="0"/>
            <a:ext cx="3497883" cy="6858000"/>
          </a:xfrm>
          <a:prstGeom prst="rect">
            <a:avLst/>
          </a:prstGeom>
        </p:spPr>
      </p:pic>
      <p:sp>
        <p:nvSpPr>
          <p:cNvPr id="2" name="Title 1">
            <a:extLst>
              <a:ext uri="{FF2B5EF4-FFF2-40B4-BE49-F238E27FC236}">
                <a16:creationId xmlns:a16="http://schemas.microsoft.com/office/drawing/2014/main" id="{118CCF2F-7407-8042-A9A8-169F3D6AB0DC}"/>
              </a:ext>
            </a:extLst>
          </p:cNvPr>
          <p:cNvSpPr>
            <a:spLocks noGrp="1"/>
          </p:cNvSpPr>
          <p:nvPr>
            <p:ph type="title"/>
          </p:nvPr>
        </p:nvSpPr>
        <p:spPr>
          <a:xfrm>
            <a:off x="346439" y="643467"/>
            <a:ext cx="2817386" cy="5571066"/>
          </a:xfrm>
        </p:spPr>
        <p:txBody>
          <a:bodyPr vert="horz" lIns="91440" tIns="45720" rIns="91440" bIns="45720" rtlCol="0" anchor="ctr">
            <a:normAutofit/>
          </a:bodyPr>
          <a:lstStyle/>
          <a:p>
            <a:r>
              <a:rPr lang="en-US" sz="2800" b="1" kern="1200" cap="all" spc="100" baseline="0" dirty="0">
                <a:solidFill>
                  <a:srgbClr val="FFFFFF"/>
                </a:solidFill>
                <a:latin typeface="+mj-lt"/>
                <a:ea typeface="+mj-ea"/>
                <a:cs typeface="+mj-cs"/>
              </a:rPr>
              <a:t>Introduction to securitisation (continued)</a:t>
            </a:r>
          </a:p>
        </p:txBody>
      </p:sp>
      <p:pic>
        <p:nvPicPr>
          <p:cNvPr id="5" name="Picture 4">
            <a:extLst>
              <a:ext uri="{FF2B5EF4-FFF2-40B4-BE49-F238E27FC236}">
                <a16:creationId xmlns:a16="http://schemas.microsoft.com/office/drawing/2014/main" id="{FE0D2D6F-CC10-5345-AC4C-312CB44D6212}"/>
              </a:ext>
            </a:extLst>
          </p:cNvPr>
          <p:cNvPicPr>
            <a:picLocks noChangeAspect="1"/>
          </p:cNvPicPr>
          <p:nvPr/>
        </p:nvPicPr>
        <p:blipFill rotWithShape="1">
          <a:blip r:embed="rId3">
            <a:extLst>
              <a:ext uri="{28A0092B-C50C-407E-A947-70E740481C1C}">
                <a14:useLocalDpi xmlns:a14="http://schemas.microsoft.com/office/drawing/2010/main" val="0"/>
              </a:ext>
            </a:extLst>
          </a:blip>
          <a:srcRect b="33389"/>
          <a:stretch/>
        </p:blipFill>
        <p:spPr>
          <a:xfrm>
            <a:off x="7989853" y="6123004"/>
            <a:ext cx="1050994" cy="606935"/>
          </a:xfrm>
          <a:prstGeom prst="rect">
            <a:avLst/>
          </a:prstGeom>
        </p:spPr>
      </p:pic>
      <p:sp>
        <p:nvSpPr>
          <p:cNvPr id="12" name="Rectangle: Rounded Corners 11">
            <a:extLst>
              <a:ext uri="{FF2B5EF4-FFF2-40B4-BE49-F238E27FC236}">
                <a16:creationId xmlns:a16="http://schemas.microsoft.com/office/drawing/2014/main" id="{AEA8DFAC-C2BA-4AFB-857A-25F422F4B605}"/>
              </a:ext>
            </a:extLst>
          </p:cNvPr>
          <p:cNvSpPr/>
          <p:nvPr/>
        </p:nvSpPr>
        <p:spPr>
          <a:xfrm>
            <a:off x="3887839" y="210791"/>
            <a:ext cx="4936121" cy="41478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ZA" dirty="0"/>
          </a:p>
        </p:txBody>
      </p:sp>
      <p:sp>
        <p:nvSpPr>
          <p:cNvPr id="6" name="TextBox 5">
            <a:extLst>
              <a:ext uri="{FF2B5EF4-FFF2-40B4-BE49-F238E27FC236}">
                <a16:creationId xmlns:a16="http://schemas.microsoft.com/office/drawing/2014/main" id="{0279CEA4-9D98-400C-87D1-6D5001721A98}"/>
              </a:ext>
            </a:extLst>
          </p:cNvPr>
          <p:cNvSpPr txBox="1"/>
          <p:nvPr/>
        </p:nvSpPr>
        <p:spPr>
          <a:xfrm>
            <a:off x="3887839" y="233515"/>
            <a:ext cx="3596640" cy="369332"/>
          </a:xfrm>
          <a:prstGeom prst="rect">
            <a:avLst/>
          </a:prstGeom>
          <a:noFill/>
        </p:spPr>
        <p:txBody>
          <a:bodyPr wrap="square" rtlCol="0">
            <a:spAutoFit/>
          </a:bodyPr>
          <a:lstStyle/>
          <a:p>
            <a:r>
              <a:rPr lang="en-ZA" dirty="0">
                <a:solidFill>
                  <a:schemeClr val="bg1"/>
                </a:solidFill>
              </a:rPr>
              <a:t>Types of securitisation (continued)</a:t>
            </a:r>
          </a:p>
        </p:txBody>
      </p:sp>
      <p:sp>
        <p:nvSpPr>
          <p:cNvPr id="10" name="Rectangle 9">
            <a:extLst>
              <a:ext uri="{FF2B5EF4-FFF2-40B4-BE49-F238E27FC236}">
                <a16:creationId xmlns:a16="http://schemas.microsoft.com/office/drawing/2014/main" id="{D8BAF3AB-9C5B-465B-9647-F7D234E1BD17}"/>
              </a:ext>
            </a:extLst>
          </p:cNvPr>
          <p:cNvSpPr/>
          <p:nvPr/>
        </p:nvSpPr>
        <p:spPr>
          <a:xfrm>
            <a:off x="3703320" y="748200"/>
            <a:ext cx="5266944" cy="5601533"/>
          </a:xfrm>
          <a:prstGeom prst="rect">
            <a:avLst/>
          </a:prstGeom>
        </p:spPr>
        <p:txBody>
          <a:bodyPr wrap="square">
            <a:spAutoFit/>
          </a:bodyPr>
          <a:lstStyle/>
          <a:p>
            <a:pPr marL="285750" lvl="0" indent="-285750">
              <a:buFont typeface="Arial" panose="020B0604020202020204" pitchFamily="34" charset="0"/>
              <a:buChar char="•"/>
            </a:pPr>
            <a:r>
              <a:rPr lang="en-US" sz="1600" b="1" dirty="0">
                <a:solidFill>
                  <a:schemeClr val="tx1">
                    <a:lumMod val="85000"/>
                    <a:lumOff val="15000"/>
                  </a:schemeClr>
                </a:solidFill>
              </a:rPr>
              <a:t>Synthetic </a:t>
            </a:r>
            <a:r>
              <a:rPr lang="en-US" sz="1600" dirty="0">
                <a:solidFill>
                  <a:schemeClr val="tx1">
                    <a:lumMod val="85000"/>
                    <a:lumOff val="15000"/>
                  </a:schemeClr>
                </a:solidFill>
              </a:rPr>
              <a:t>– </a:t>
            </a:r>
            <a:r>
              <a:rPr lang="en-ZA" sz="1600" dirty="0">
                <a:solidFill>
                  <a:schemeClr val="tx1">
                    <a:lumMod val="85000"/>
                    <a:lumOff val="15000"/>
                  </a:schemeClr>
                </a:solidFill>
              </a:rPr>
              <a:t>structure with at least two different stratified risk positions or tranches that reflect different degrees of credit risk where credit risk of an underlying pool of exposures is transferred, in whole or in part, through the use of funded (eg credit-linked notes) or unfunded (eg credit default swaps) credit derivatives or guarantees that serve to hedge the credit risk of the portfolio</a:t>
            </a:r>
          </a:p>
          <a:p>
            <a:pPr lvl="0"/>
            <a:endParaRPr lang="en-ZA" dirty="0">
              <a:solidFill>
                <a:schemeClr val="tx1">
                  <a:lumMod val="85000"/>
                  <a:lumOff val="15000"/>
                </a:schemeClr>
              </a:solidFill>
            </a:endParaRPr>
          </a:p>
          <a:p>
            <a:pPr marL="742950" lvl="1" indent="-285750">
              <a:buFont typeface="Wingdings" panose="05000000000000000000" pitchFamily="2" charset="2"/>
              <a:buChar char="Ø"/>
            </a:pPr>
            <a:r>
              <a:rPr lang="en-ZA" sz="1400" dirty="0">
                <a:solidFill>
                  <a:schemeClr val="tx1">
                    <a:lumMod val="85000"/>
                    <a:lumOff val="15000"/>
                  </a:schemeClr>
                </a:solidFill>
              </a:rPr>
              <a:t>Accordingly, the investors’ potential risk is dependent upon the performance of the underlying pool </a:t>
            </a:r>
          </a:p>
          <a:p>
            <a:pPr marL="742950" lvl="1" indent="-285750">
              <a:buFont typeface="Wingdings" panose="05000000000000000000" pitchFamily="2" charset="2"/>
              <a:buChar char="Ø"/>
            </a:pPr>
            <a:endParaRPr lang="en-US" sz="1400" dirty="0">
              <a:solidFill>
                <a:schemeClr val="tx1">
                  <a:lumMod val="85000"/>
                  <a:lumOff val="15000"/>
                </a:schemeClr>
              </a:solidFill>
            </a:endParaRPr>
          </a:p>
          <a:p>
            <a:pPr marL="742950" lvl="1" indent="-285750">
              <a:buFont typeface="Wingdings" panose="05000000000000000000" pitchFamily="2" charset="2"/>
              <a:buChar char="Ø"/>
            </a:pPr>
            <a:r>
              <a:rPr lang="en-US" sz="1400" dirty="0">
                <a:solidFill>
                  <a:schemeClr val="tx1">
                    <a:lumMod val="85000"/>
                    <a:lumOff val="15000"/>
                  </a:schemeClr>
                </a:solidFill>
              </a:rPr>
              <a:t>Synthetics are very useful where the costs of achieving asset transfer are cost prohibitive .</a:t>
            </a:r>
          </a:p>
          <a:p>
            <a:pPr marL="742950" lvl="1" indent="-285750">
              <a:buFont typeface="Arial" panose="020B0604020202020204" pitchFamily="34" charset="0"/>
              <a:buChar char="•"/>
            </a:pPr>
            <a:endParaRPr lang="en-US" sz="1400" dirty="0">
              <a:solidFill>
                <a:schemeClr val="tx1">
                  <a:lumMod val="85000"/>
                  <a:lumOff val="15000"/>
                </a:schemeClr>
              </a:solidFill>
            </a:endParaRPr>
          </a:p>
          <a:p>
            <a:pPr marL="285750" lvl="0" indent="-285750">
              <a:buFont typeface="Arial" panose="020B0604020202020204" pitchFamily="34" charset="0"/>
              <a:buChar char="•"/>
            </a:pPr>
            <a:r>
              <a:rPr lang="en-US" sz="1600" b="1" dirty="0">
                <a:solidFill>
                  <a:schemeClr val="tx1">
                    <a:lumMod val="85000"/>
                    <a:lumOff val="15000"/>
                  </a:schemeClr>
                </a:solidFill>
              </a:rPr>
              <a:t>ABCP</a:t>
            </a:r>
            <a:r>
              <a:rPr lang="en-US" sz="1600" dirty="0">
                <a:solidFill>
                  <a:schemeClr val="tx1">
                    <a:lumMod val="85000"/>
                    <a:lumOff val="15000"/>
                  </a:schemeClr>
                </a:solidFill>
              </a:rPr>
              <a:t> Conduits - </a:t>
            </a:r>
            <a:r>
              <a:rPr lang="en-GB" sz="1600" dirty="0">
                <a:solidFill>
                  <a:schemeClr val="tx1">
                    <a:lumMod val="85000"/>
                    <a:lumOff val="15000"/>
                  </a:schemeClr>
                </a:solidFill>
              </a:rPr>
              <a:t>An Asset-Backed Commercial Paper programme predominantly issues commercial paper to third-party investors with an original maturity of one year or less and is backed by an underlying portfolio of (typically long-dated) assets.</a:t>
            </a:r>
          </a:p>
          <a:p>
            <a:pPr marL="285750" lvl="0" indent="-285750">
              <a:buFont typeface="Arial" panose="020B0604020202020204" pitchFamily="34" charset="0"/>
              <a:buChar char="•"/>
            </a:pPr>
            <a:endParaRPr lang="en-GB" sz="1600" dirty="0">
              <a:solidFill>
                <a:schemeClr val="tx1">
                  <a:lumMod val="85000"/>
                  <a:lumOff val="15000"/>
                </a:schemeClr>
              </a:solidFill>
            </a:endParaRPr>
          </a:p>
          <a:p>
            <a:pPr marL="265113" lvl="1"/>
            <a:r>
              <a:rPr lang="en-GB" sz="1600" b="1" i="1" dirty="0">
                <a:solidFill>
                  <a:schemeClr val="tx1">
                    <a:lumMod val="85000"/>
                    <a:lumOff val="15000"/>
                  </a:schemeClr>
                </a:solidFill>
              </a:rPr>
              <a:t>Securitisations typically involve the use of a special purpose vehicle that is bankruptcy remote from the originator of the underlying assets.</a:t>
            </a:r>
            <a:endParaRPr lang="en-US" sz="1600" b="1" i="1" dirty="0">
              <a:solidFill>
                <a:schemeClr val="tx1">
                  <a:lumMod val="85000"/>
                  <a:lumOff val="15000"/>
                </a:schemeClr>
              </a:solidFill>
            </a:endParaRPr>
          </a:p>
        </p:txBody>
      </p:sp>
    </p:spTree>
    <p:extLst>
      <p:ext uri="{BB962C8B-B14F-4D97-AF65-F5344CB8AC3E}">
        <p14:creationId xmlns:p14="http://schemas.microsoft.com/office/powerpoint/2010/main" val="4224919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270BB5-9463-4707-AAB1-18CAF61CB4FC}"/>
              </a:ext>
            </a:extLst>
          </p:cNvPr>
          <p:cNvPicPr>
            <a:picLocks noChangeAspect="1"/>
          </p:cNvPicPr>
          <p:nvPr/>
        </p:nvPicPr>
        <p:blipFill>
          <a:blip r:embed="rId3"/>
          <a:stretch>
            <a:fillRect/>
          </a:stretch>
        </p:blipFill>
        <p:spPr>
          <a:xfrm>
            <a:off x="0" y="0"/>
            <a:ext cx="3497883" cy="6858000"/>
          </a:xfrm>
          <a:prstGeom prst="rect">
            <a:avLst/>
          </a:prstGeom>
        </p:spPr>
      </p:pic>
      <p:sp>
        <p:nvSpPr>
          <p:cNvPr id="2" name="Title 1">
            <a:extLst>
              <a:ext uri="{FF2B5EF4-FFF2-40B4-BE49-F238E27FC236}">
                <a16:creationId xmlns:a16="http://schemas.microsoft.com/office/drawing/2014/main" id="{118CCF2F-7407-8042-A9A8-169F3D6AB0DC}"/>
              </a:ext>
            </a:extLst>
          </p:cNvPr>
          <p:cNvSpPr>
            <a:spLocks noGrp="1"/>
          </p:cNvSpPr>
          <p:nvPr>
            <p:ph type="title"/>
          </p:nvPr>
        </p:nvSpPr>
        <p:spPr>
          <a:xfrm>
            <a:off x="346439" y="643467"/>
            <a:ext cx="2817386" cy="5571066"/>
          </a:xfrm>
        </p:spPr>
        <p:txBody>
          <a:bodyPr vert="horz" lIns="91440" tIns="45720" rIns="91440" bIns="45720" rtlCol="0" anchor="ctr">
            <a:normAutofit/>
          </a:bodyPr>
          <a:lstStyle/>
          <a:p>
            <a:r>
              <a:rPr lang="en-US" sz="2800" b="1" kern="1200" cap="all" spc="100" baseline="0" dirty="0">
                <a:solidFill>
                  <a:srgbClr val="FFFFFF"/>
                </a:solidFill>
                <a:latin typeface="+mj-lt"/>
                <a:ea typeface="+mj-ea"/>
                <a:cs typeface="+mj-cs"/>
              </a:rPr>
              <a:t>Introduction to </a:t>
            </a:r>
            <a:r>
              <a:rPr lang="en-US" sz="2800" b="1" dirty="0">
                <a:solidFill>
                  <a:srgbClr val="FFFFFF"/>
                </a:solidFill>
              </a:rPr>
              <a:t>securitisation</a:t>
            </a:r>
            <a:br>
              <a:rPr lang="en-US" sz="2800" b="1" dirty="0">
                <a:solidFill>
                  <a:srgbClr val="FFFFFF"/>
                </a:solidFill>
              </a:rPr>
            </a:br>
            <a:r>
              <a:rPr lang="en-US" sz="2800" b="1" dirty="0">
                <a:solidFill>
                  <a:srgbClr val="FFFFFF"/>
                </a:solidFill>
              </a:rPr>
              <a:t>(continued)</a:t>
            </a:r>
            <a:endParaRPr lang="en-US" sz="2800" b="1" kern="1200" cap="all" spc="100" baseline="0" dirty="0">
              <a:solidFill>
                <a:srgbClr val="FFFFFF"/>
              </a:solidFill>
              <a:latin typeface="+mj-lt"/>
              <a:ea typeface="+mj-ea"/>
              <a:cs typeface="+mj-cs"/>
            </a:endParaRPr>
          </a:p>
        </p:txBody>
      </p:sp>
      <p:pic>
        <p:nvPicPr>
          <p:cNvPr id="5" name="Picture 4">
            <a:extLst>
              <a:ext uri="{FF2B5EF4-FFF2-40B4-BE49-F238E27FC236}">
                <a16:creationId xmlns:a16="http://schemas.microsoft.com/office/drawing/2014/main" id="{FE0D2D6F-CC10-5345-AC4C-312CB44D6212}"/>
              </a:ext>
            </a:extLst>
          </p:cNvPr>
          <p:cNvPicPr>
            <a:picLocks noChangeAspect="1"/>
          </p:cNvPicPr>
          <p:nvPr/>
        </p:nvPicPr>
        <p:blipFill rotWithShape="1">
          <a:blip r:embed="rId4">
            <a:extLst>
              <a:ext uri="{28A0092B-C50C-407E-A947-70E740481C1C}">
                <a14:useLocalDpi xmlns:a14="http://schemas.microsoft.com/office/drawing/2010/main" val="0"/>
              </a:ext>
            </a:extLst>
          </a:blip>
          <a:srcRect b="33389"/>
          <a:stretch/>
        </p:blipFill>
        <p:spPr>
          <a:xfrm>
            <a:off x="7989853" y="6123004"/>
            <a:ext cx="1050994" cy="606935"/>
          </a:xfrm>
          <a:prstGeom prst="rect">
            <a:avLst/>
          </a:prstGeom>
        </p:spPr>
      </p:pic>
      <p:sp>
        <p:nvSpPr>
          <p:cNvPr id="12" name="Rectangle: Rounded Corners 11">
            <a:extLst>
              <a:ext uri="{FF2B5EF4-FFF2-40B4-BE49-F238E27FC236}">
                <a16:creationId xmlns:a16="http://schemas.microsoft.com/office/drawing/2014/main" id="{AEA8DFAC-C2BA-4AFB-857A-25F422F4B605}"/>
              </a:ext>
            </a:extLst>
          </p:cNvPr>
          <p:cNvSpPr/>
          <p:nvPr/>
        </p:nvSpPr>
        <p:spPr>
          <a:xfrm>
            <a:off x="3767537" y="250754"/>
            <a:ext cx="5176723" cy="41478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ZA" dirty="0"/>
          </a:p>
        </p:txBody>
      </p:sp>
      <p:sp>
        <p:nvSpPr>
          <p:cNvPr id="6" name="TextBox 5">
            <a:extLst>
              <a:ext uri="{FF2B5EF4-FFF2-40B4-BE49-F238E27FC236}">
                <a16:creationId xmlns:a16="http://schemas.microsoft.com/office/drawing/2014/main" id="{0279CEA4-9D98-400C-87D1-6D5001721A98}"/>
              </a:ext>
            </a:extLst>
          </p:cNvPr>
          <p:cNvSpPr txBox="1"/>
          <p:nvPr/>
        </p:nvSpPr>
        <p:spPr>
          <a:xfrm>
            <a:off x="3835820" y="261298"/>
            <a:ext cx="3596640" cy="369332"/>
          </a:xfrm>
          <a:prstGeom prst="rect">
            <a:avLst/>
          </a:prstGeom>
          <a:noFill/>
        </p:spPr>
        <p:txBody>
          <a:bodyPr wrap="square" rtlCol="0">
            <a:spAutoFit/>
          </a:bodyPr>
          <a:lstStyle/>
          <a:p>
            <a:r>
              <a:rPr lang="en-ZA" dirty="0">
                <a:solidFill>
                  <a:schemeClr val="bg1"/>
                </a:solidFill>
              </a:rPr>
              <a:t>How is securitisation used in SA? </a:t>
            </a:r>
          </a:p>
        </p:txBody>
      </p:sp>
      <p:sp>
        <p:nvSpPr>
          <p:cNvPr id="7" name="Rectangle: Rounded Corners 6">
            <a:extLst>
              <a:ext uri="{FF2B5EF4-FFF2-40B4-BE49-F238E27FC236}">
                <a16:creationId xmlns:a16="http://schemas.microsoft.com/office/drawing/2014/main" id="{D02C18C6-D4E0-4E47-8BE6-4724BFCDD481}"/>
              </a:ext>
            </a:extLst>
          </p:cNvPr>
          <p:cNvSpPr/>
          <p:nvPr/>
        </p:nvSpPr>
        <p:spPr>
          <a:xfrm>
            <a:off x="3753111" y="1165116"/>
            <a:ext cx="1644281" cy="9418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Traditional </a:t>
            </a:r>
            <a:r>
              <a:rPr lang="en-ZA" sz="1050" dirty="0"/>
              <a:t>(easily transferrable assets)</a:t>
            </a:r>
          </a:p>
        </p:txBody>
      </p:sp>
      <p:sp>
        <p:nvSpPr>
          <p:cNvPr id="11" name="Rectangle: Rounded Corners 10">
            <a:extLst>
              <a:ext uri="{FF2B5EF4-FFF2-40B4-BE49-F238E27FC236}">
                <a16:creationId xmlns:a16="http://schemas.microsoft.com/office/drawing/2014/main" id="{03435C92-3B20-457B-B305-25A625F7C16B}"/>
              </a:ext>
            </a:extLst>
          </p:cNvPr>
          <p:cNvSpPr/>
          <p:nvPr/>
        </p:nvSpPr>
        <p:spPr>
          <a:xfrm>
            <a:off x="5533758" y="1160299"/>
            <a:ext cx="1644281" cy="9418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Synthetic </a:t>
            </a:r>
            <a:r>
              <a:rPr lang="en-ZA" sz="1100" dirty="0"/>
              <a:t>(immobile assets)</a:t>
            </a:r>
          </a:p>
        </p:txBody>
      </p:sp>
      <p:sp>
        <p:nvSpPr>
          <p:cNvPr id="13" name="Rectangle: Rounded Corners 12">
            <a:extLst>
              <a:ext uri="{FF2B5EF4-FFF2-40B4-BE49-F238E27FC236}">
                <a16:creationId xmlns:a16="http://schemas.microsoft.com/office/drawing/2014/main" id="{5F11B6A1-35AF-4F59-8442-E88A8E211216}"/>
              </a:ext>
            </a:extLst>
          </p:cNvPr>
          <p:cNvSpPr/>
          <p:nvPr/>
        </p:nvSpPr>
        <p:spPr>
          <a:xfrm>
            <a:off x="7299979" y="1146765"/>
            <a:ext cx="1644281" cy="9418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ABCP</a:t>
            </a:r>
          </a:p>
        </p:txBody>
      </p:sp>
      <p:cxnSp>
        <p:nvCxnSpPr>
          <p:cNvPr id="9" name="Straight Arrow Connector 8">
            <a:extLst>
              <a:ext uri="{FF2B5EF4-FFF2-40B4-BE49-F238E27FC236}">
                <a16:creationId xmlns:a16="http://schemas.microsoft.com/office/drawing/2014/main" id="{704D10D7-B9DD-453A-8976-BD0F0782DCF7}"/>
              </a:ext>
            </a:extLst>
          </p:cNvPr>
          <p:cNvCxnSpPr>
            <a:cxnSpLocks/>
          </p:cNvCxnSpPr>
          <p:nvPr/>
        </p:nvCxnSpPr>
        <p:spPr>
          <a:xfrm>
            <a:off x="4565515" y="1869505"/>
            <a:ext cx="5484" cy="607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A4D7DBB-25B5-4BD8-8905-07FEB41F584D}"/>
              </a:ext>
            </a:extLst>
          </p:cNvPr>
          <p:cNvCxnSpPr>
            <a:cxnSpLocks/>
          </p:cNvCxnSpPr>
          <p:nvPr/>
        </p:nvCxnSpPr>
        <p:spPr>
          <a:xfrm flipH="1">
            <a:off x="6355897" y="1906888"/>
            <a:ext cx="5487" cy="10511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BA4EC4E-5A4A-40F0-83A0-54E9021FA4BC}"/>
              </a:ext>
            </a:extLst>
          </p:cNvPr>
          <p:cNvCxnSpPr>
            <a:cxnSpLocks/>
          </p:cNvCxnSpPr>
          <p:nvPr/>
        </p:nvCxnSpPr>
        <p:spPr>
          <a:xfrm>
            <a:off x="8088586" y="1702672"/>
            <a:ext cx="0" cy="21784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1ABEEDCE-BA0F-488F-83FD-CC1562E57121}"/>
              </a:ext>
            </a:extLst>
          </p:cNvPr>
          <p:cNvSpPr/>
          <p:nvPr/>
        </p:nvSpPr>
        <p:spPr>
          <a:xfrm>
            <a:off x="3753111" y="2514600"/>
            <a:ext cx="1644281" cy="941832"/>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ZA" sz="1000" dirty="0"/>
              <a:t>Residential Mortgages</a:t>
            </a:r>
          </a:p>
          <a:p>
            <a:pPr algn="ctr"/>
            <a:r>
              <a:rPr lang="en-ZA" sz="1000" dirty="0"/>
              <a:t>Commercial Mortgages</a:t>
            </a:r>
          </a:p>
          <a:p>
            <a:pPr algn="ctr"/>
            <a:r>
              <a:rPr lang="en-ZA" sz="1000" dirty="0"/>
              <a:t>Auto Loans</a:t>
            </a:r>
          </a:p>
          <a:p>
            <a:pPr algn="ctr"/>
            <a:r>
              <a:rPr lang="en-ZA" sz="1000" dirty="0"/>
              <a:t>Personal loans</a:t>
            </a:r>
          </a:p>
          <a:p>
            <a:pPr algn="ctr"/>
            <a:r>
              <a:rPr lang="en-ZA" sz="1000" dirty="0"/>
              <a:t>Equipment rentals</a:t>
            </a:r>
          </a:p>
          <a:p>
            <a:pPr algn="ctr"/>
            <a:endParaRPr lang="en-ZA" sz="1000" dirty="0"/>
          </a:p>
        </p:txBody>
      </p:sp>
      <p:sp>
        <p:nvSpPr>
          <p:cNvPr id="20" name="Rectangle: Rounded Corners 19">
            <a:extLst>
              <a:ext uri="{FF2B5EF4-FFF2-40B4-BE49-F238E27FC236}">
                <a16:creationId xmlns:a16="http://schemas.microsoft.com/office/drawing/2014/main" id="{CAE28B41-6AE8-456B-A76E-5DBB1D74DE88}"/>
              </a:ext>
            </a:extLst>
          </p:cNvPr>
          <p:cNvSpPr/>
          <p:nvPr/>
        </p:nvSpPr>
        <p:spPr>
          <a:xfrm>
            <a:off x="5533757" y="2958084"/>
            <a:ext cx="1644281" cy="941832"/>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solidFill>
                  <a:schemeClr val="bg1"/>
                </a:solidFill>
              </a:rPr>
              <a:t>Fresco 1 &amp; 2</a:t>
            </a:r>
          </a:p>
          <a:p>
            <a:pPr algn="ctr"/>
            <a:r>
              <a:rPr lang="en-ZA" sz="1000" dirty="0">
                <a:solidFill>
                  <a:schemeClr val="bg1"/>
                </a:solidFill>
              </a:rPr>
              <a:t>Procul</a:t>
            </a:r>
          </a:p>
          <a:p>
            <a:pPr algn="ctr"/>
            <a:endParaRPr lang="en-ZA" sz="1000" dirty="0"/>
          </a:p>
        </p:txBody>
      </p:sp>
      <p:sp>
        <p:nvSpPr>
          <p:cNvPr id="21" name="Rectangle: Rounded Corners 20">
            <a:extLst>
              <a:ext uri="{FF2B5EF4-FFF2-40B4-BE49-F238E27FC236}">
                <a16:creationId xmlns:a16="http://schemas.microsoft.com/office/drawing/2014/main" id="{E7E1E7F1-E551-48EF-ADEF-8CD8E3999821}"/>
              </a:ext>
            </a:extLst>
          </p:cNvPr>
          <p:cNvSpPr/>
          <p:nvPr/>
        </p:nvSpPr>
        <p:spPr>
          <a:xfrm>
            <a:off x="7266446" y="3881095"/>
            <a:ext cx="1644281" cy="941832"/>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Residential Mortgages</a:t>
            </a:r>
          </a:p>
          <a:p>
            <a:pPr algn="ctr"/>
            <a:r>
              <a:rPr lang="en-ZA" sz="1000" dirty="0"/>
              <a:t>Corporate loans</a:t>
            </a:r>
          </a:p>
          <a:p>
            <a:pPr algn="ctr"/>
            <a:endParaRPr lang="en-ZA" sz="1000" dirty="0"/>
          </a:p>
        </p:txBody>
      </p:sp>
      <p:cxnSp>
        <p:nvCxnSpPr>
          <p:cNvPr id="29" name="Straight Connector 28">
            <a:extLst>
              <a:ext uri="{FF2B5EF4-FFF2-40B4-BE49-F238E27FC236}">
                <a16:creationId xmlns:a16="http://schemas.microsoft.com/office/drawing/2014/main" id="{D0E5B270-F8F0-498A-8986-C92AE43513B8}"/>
              </a:ext>
            </a:extLst>
          </p:cNvPr>
          <p:cNvCxnSpPr>
            <a:cxnSpLocks/>
          </p:cNvCxnSpPr>
          <p:nvPr/>
        </p:nvCxnSpPr>
        <p:spPr>
          <a:xfrm>
            <a:off x="3826676" y="3694176"/>
            <a:ext cx="0" cy="297180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a:extLst>
              <a:ext uri="{FF2B5EF4-FFF2-40B4-BE49-F238E27FC236}">
                <a16:creationId xmlns:a16="http://schemas.microsoft.com/office/drawing/2014/main" id="{2674F8E8-D51F-46A8-A6F2-B7ED1F688A15}"/>
              </a:ext>
            </a:extLst>
          </p:cNvPr>
          <p:cNvCxnSpPr>
            <a:cxnSpLocks/>
          </p:cNvCxnSpPr>
          <p:nvPr/>
        </p:nvCxnSpPr>
        <p:spPr>
          <a:xfrm>
            <a:off x="5397392" y="3621024"/>
            <a:ext cx="8345" cy="3044952"/>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a:extLst>
              <a:ext uri="{FF2B5EF4-FFF2-40B4-BE49-F238E27FC236}">
                <a16:creationId xmlns:a16="http://schemas.microsoft.com/office/drawing/2014/main" id="{CC8893F2-2B3B-4276-B987-31543F0BA82D}"/>
              </a:ext>
            </a:extLst>
          </p:cNvPr>
          <p:cNvCxnSpPr/>
          <p:nvPr/>
        </p:nvCxnSpPr>
        <p:spPr>
          <a:xfrm>
            <a:off x="5558137" y="4041648"/>
            <a:ext cx="0" cy="2596896"/>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id="{4C6538A2-5B9A-484D-AD88-FC32086FC20E}"/>
              </a:ext>
            </a:extLst>
          </p:cNvPr>
          <p:cNvCxnSpPr/>
          <p:nvPr/>
        </p:nvCxnSpPr>
        <p:spPr>
          <a:xfrm>
            <a:off x="7178038" y="4041648"/>
            <a:ext cx="0" cy="2596896"/>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a:extLst>
              <a:ext uri="{FF2B5EF4-FFF2-40B4-BE49-F238E27FC236}">
                <a16:creationId xmlns:a16="http://schemas.microsoft.com/office/drawing/2014/main" id="{E1AF93F1-23A6-458A-B199-CBD2142C4FD1}"/>
              </a:ext>
            </a:extLst>
          </p:cNvPr>
          <p:cNvCxnSpPr>
            <a:cxnSpLocks/>
          </p:cNvCxnSpPr>
          <p:nvPr/>
        </p:nvCxnSpPr>
        <p:spPr>
          <a:xfrm>
            <a:off x="7330438" y="4868549"/>
            <a:ext cx="0" cy="176999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a:extLst>
              <a:ext uri="{FF2B5EF4-FFF2-40B4-BE49-F238E27FC236}">
                <a16:creationId xmlns:a16="http://schemas.microsoft.com/office/drawing/2014/main" id="{5A8FDF28-8F0D-44A1-936B-108871DDC478}"/>
              </a:ext>
            </a:extLst>
          </p:cNvPr>
          <p:cNvCxnSpPr>
            <a:cxnSpLocks/>
          </p:cNvCxnSpPr>
          <p:nvPr/>
        </p:nvCxnSpPr>
        <p:spPr>
          <a:xfrm>
            <a:off x="8910727" y="4831150"/>
            <a:ext cx="0" cy="1077688"/>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7" name="Picture 36">
            <a:extLst>
              <a:ext uri="{FF2B5EF4-FFF2-40B4-BE49-F238E27FC236}">
                <a16:creationId xmlns:a16="http://schemas.microsoft.com/office/drawing/2014/main" id="{94A7A68C-B999-42B0-82D6-CD7934DCCB15}"/>
              </a:ext>
            </a:extLst>
          </p:cNvPr>
          <p:cNvPicPr>
            <a:picLocks noChangeAspect="1"/>
          </p:cNvPicPr>
          <p:nvPr/>
        </p:nvPicPr>
        <p:blipFill>
          <a:blip r:embed="rId5"/>
          <a:stretch>
            <a:fillRect/>
          </a:stretch>
        </p:blipFill>
        <p:spPr>
          <a:xfrm>
            <a:off x="3916028" y="3679202"/>
            <a:ext cx="574841" cy="522584"/>
          </a:xfrm>
          <a:prstGeom prst="rect">
            <a:avLst/>
          </a:prstGeom>
        </p:spPr>
      </p:pic>
      <p:pic>
        <p:nvPicPr>
          <p:cNvPr id="38" name="Picture 37">
            <a:extLst>
              <a:ext uri="{FF2B5EF4-FFF2-40B4-BE49-F238E27FC236}">
                <a16:creationId xmlns:a16="http://schemas.microsoft.com/office/drawing/2014/main" id="{08EF7C45-A8E3-484D-B023-275E08789448}"/>
              </a:ext>
            </a:extLst>
          </p:cNvPr>
          <p:cNvPicPr>
            <a:picLocks noChangeAspect="1"/>
          </p:cNvPicPr>
          <p:nvPr/>
        </p:nvPicPr>
        <p:blipFill>
          <a:blip r:embed="rId6"/>
          <a:stretch>
            <a:fillRect/>
          </a:stretch>
        </p:blipFill>
        <p:spPr>
          <a:xfrm>
            <a:off x="4566940" y="3641480"/>
            <a:ext cx="731884" cy="641382"/>
          </a:xfrm>
          <a:prstGeom prst="rect">
            <a:avLst/>
          </a:prstGeom>
        </p:spPr>
      </p:pic>
      <p:pic>
        <p:nvPicPr>
          <p:cNvPr id="39" name="Picture 38">
            <a:extLst>
              <a:ext uri="{FF2B5EF4-FFF2-40B4-BE49-F238E27FC236}">
                <a16:creationId xmlns:a16="http://schemas.microsoft.com/office/drawing/2014/main" id="{214D3588-4202-4BFD-8334-AE286B23D337}"/>
              </a:ext>
            </a:extLst>
          </p:cNvPr>
          <p:cNvPicPr>
            <a:picLocks noChangeAspect="1"/>
          </p:cNvPicPr>
          <p:nvPr/>
        </p:nvPicPr>
        <p:blipFill>
          <a:blip r:embed="rId7"/>
          <a:stretch>
            <a:fillRect/>
          </a:stretch>
        </p:blipFill>
        <p:spPr>
          <a:xfrm>
            <a:off x="3961060" y="4294114"/>
            <a:ext cx="605855" cy="525074"/>
          </a:xfrm>
          <a:prstGeom prst="rect">
            <a:avLst/>
          </a:prstGeom>
        </p:spPr>
      </p:pic>
      <p:pic>
        <p:nvPicPr>
          <p:cNvPr id="41" name="Picture 40">
            <a:extLst>
              <a:ext uri="{FF2B5EF4-FFF2-40B4-BE49-F238E27FC236}">
                <a16:creationId xmlns:a16="http://schemas.microsoft.com/office/drawing/2014/main" id="{3002DBBF-3C9D-4597-9452-F2C24FFB6186}"/>
              </a:ext>
            </a:extLst>
          </p:cNvPr>
          <p:cNvPicPr>
            <a:picLocks noChangeAspect="1"/>
          </p:cNvPicPr>
          <p:nvPr/>
        </p:nvPicPr>
        <p:blipFill>
          <a:blip r:embed="rId8"/>
          <a:stretch>
            <a:fillRect/>
          </a:stretch>
        </p:blipFill>
        <p:spPr>
          <a:xfrm>
            <a:off x="4702918" y="4294114"/>
            <a:ext cx="519901" cy="525074"/>
          </a:xfrm>
          <a:prstGeom prst="rect">
            <a:avLst/>
          </a:prstGeom>
        </p:spPr>
      </p:pic>
      <p:pic>
        <p:nvPicPr>
          <p:cNvPr id="42" name="Picture 41">
            <a:extLst>
              <a:ext uri="{FF2B5EF4-FFF2-40B4-BE49-F238E27FC236}">
                <a16:creationId xmlns:a16="http://schemas.microsoft.com/office/drawing/2014/main" id="{A4158691-877F-4143-98CA-540697FE10B9}"/>
              </a:ext>
            </a:extLst>
          </p:cNvPr>
          <p:cNvPicPr>
            <a:picLocks noChangeAspect="1"/>
          </p:cNvPicPr>
          <p:nvPr/>
        </p:nvPicPr>
        <p:blipFill>
          <a:blip r:embed="rId9"/>
          <a:stretch>
            <a:fillRect/>
          </a:stretch>
        </p:blipFill>
        <p:spPr>
          <a:xfrm>
            <a:off x="4009919" y="5789686"/>
            <a:ext cx="1232092" cy="349854"/>
          </a:xfrm>
          <a:prstGeom prst="rect">
            <a:avLst/>
          </a:prstGeom>
        </p:spPr>
      </p:pic>
      <p:pic>
        <p:nvPicPr>
          <p:cNvPr id="44" name="Picture 43">
            <a:extLst>
              <a:ext uri="{FF2B5EF4-FFF2-40B4-BE49-F238E27FC236}">
                <a16:creationId xmlns:a16="http://schemas.microsoft.com/office/drawing/2014/main" id="{131C37F4-8ECB-460E-9C7B-0C09CEDFF503}"/>
              </a:ext>
            </a:extLst>
          </p:cNvPr>
          <p:cNvPicPr>
            <a:picLocks noChangeAspect="1"/>
          </p:cNvPicPr>
          <p:nvPr/>
        </p:nvPicPr>
        <p:blipFill>
          <a:blip r:embed="rId10"/>
          <a:stretch>
            <a:fillRect/>
          </a:stretch>
        </p:blipFill>
        <p:spPr>
          <a:xfrm>
            <a:off x="4080251" y="5369994"/>
            <a:ext cx="1053043" cy="419692"/>
          </a:xfrm>
          <a:prstGeom prst="rect">
            <a:avLst/>
          </a:prstGeom>
        </p:spPr>
      </p:pic>
      <p:pic>
        <p:nvPicPr>
          <p:cNvPr id="45" name="Picture 44">
            <a:extLst>
              <a:ext uri="{FF2B5EF4-FFF2-40B4-BE49-F238E27FC236}">
                <a16:creationId xmlns:a16="http://schemas.microsoft.com/office/drawing/2014/main" id="{EE9ED9B2-8379-415C-B26B-2C17C6A3392E}"/>
              </a:ext>
            </a:extLst>
          </p:cNvPr>
          <p:cNvPicPr>
            <a:picLocks noChangeAspect="1"/>
          </p:cNvPicPr>
          <p:nvPr/>
        </p:nvPicPr>
        <p:blipFill>
          <a:blip r:embed="rId11"/>
          <a:stretch>
            <a:fillRect/>
          </a:stretch>
        </p:blipFill>
        <p:spPr>
          <a:xfrm>
            <a:off x="4279867" y="6132183"/>
            <a:ext cx="673479" cy="435100"/>
          </a:xfrm>
          <a:prstGeom prst="rect">
            <a:avLst/>
          </a:prstGeom>
        </p:spPr>
      </p:pic>
      <p:pic>
        <p:nvPicPr>
          <p:cNvPr id="53" name="Picture 52">
            <a:extLst>
              <a:ext uri="{FF2B5EF4-FFF2-40B4-BE49-F238E27FC236}">
                <a16:creationId xmlns:a16="http://schemas.microsoft.com/office/drawing/2014/main" id="{51E7EE69-08EB-4932-BBC2-CACFDBCB1CBC}"/>
              </a:ext>
            </a:extLst>
          </p:cNvPr>
          <p:cNvPicPr>
            <a:picLocks noChangeAspect="1"/>
          </p:cNvPicPr>
          <p:nvPr/>
        </p:nvPicPr>
        <p:blipFill>
          <a:blip r:embed="rId5"/>
          <a:stretch>
            <a:fillRect/>
          </a:stretch>
        </p:blipFill>
        <p:spPr>
          <a:xfrm>
            <a:off x="7774692" y="5428716"/>
            <a:ext cx="694853" cy="631685"/>
          </a:xfrm>
          <a:prstGeom prst="rect">
            <a:avLst/>
          </a:prstGeom>
        </p:spPr>
      </p:pic>
      <p:pic>
        <p:nvPicPr>
          <p:cNvPr id="55" name="Picture 54">
            <a:extLst>
              <a:ext uri="{FF2B5EF4-FFF2-40B4-BE49-F238E27FC236}">
                <a16:creationId xmlns:a16="http://schemas.microsoft.com/office/drawing/2014/main" id="{BCB42ADB-2769-4D9C-AF87-80277711AA70}"/>
              </a:ext>
            </a:extLst>
          </p:cNvPr>
          <p:cNvPicPr>
            <a:picLocks noChangeAspect="1"/>
          </p:cNvPicPr>
          <p:nvPr/>
        </p:nvPicPr>
        <p:blipFill>
          <a:blip r:embed="rId12"/>
          <a:stretch>
            <a:fillRect/>
          </a:stretch>
        </p:blipFill>
        <p:spPr>
          <a:xfrm>
            <a:off x="4052443" y="4898753"/>
            <a:ext cx="423088" cy="430425"/>
          </a:xfrm>
          <a:prstGeom prst="rect">
            <a:avLst/>
          </a:prstGeom>
        </p:spPr>
      </p:pic>
      <p:sp>
        <p:nvSpPr>
          <p:cNvPr id="57" name="TextBox 56">
            <a:extLst>
              <a:ext uri="{FF2B5EF4-FFF2-40B4-BE49-F238E27FC236}">
                <a16:creationId xmlns:a16="http://schemas.microsoft.com/office/drawing/2014/main" id="{91AB99D5-7CC6-4D71-AB44-84917722A72B}"/>
              </a:ext>
            </a:extLst>
          </p:cNvPr>
          <p:cNvSpPr txBox="1"/>
          <p:nvPr/>
        </p:nvSpPr>
        <p:spPr>
          <a:xfrm>
            <a:off x="3707586" y="768830"/>
            <a:ext cx="5307596" cy="253916"/>
          </a:xfrm>
          <a:prstGeom prst="rect">
            <a:avLst/>
          </a:prstGeom>
          <a:noFill/>
        </p:spPr>
        <p:txBody>
          <a:bodyPr wrap="square" rtlCol="0">
            <a:spAutoFit/>
          </a:bodyPr>
          <a:lstStyle/>
          <a:p>
            <a:r>
              <a:rPr lang="en-ZA" sz="1050" dirty="0"/>
              <a:t>Securitisation creates fund-raising opportunities for virtually any cash flow generating asset class </a:t>
            </a:r>
          </a:p>
        </p:txBody>
      </p:sp>
      <p:pic>
        <p:nvPicPr>
          <p:cNvPr id="46" name="Picture 1">
            <a:extLst>
              <a:ext uri="{FF2B5EF4-FFF2-40B4-BE49-F238E27FC236}">
                <a16:creationId xmlns:a16="http://schemas.microsoft.com/office/drawing/2014/main" id="{27562AD1-4B09-4ECA-A838-CD6BFE8D3F6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08430" y="4898753"/>
            <a:ext cx="513940" cy="4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
            <a:extLst>
              <a:ext uri="{FF2B5EF4-FFF2-40B4-BE49-F238E27FC236}">
                <a16:creationId xmlns:a16="http://schemas.microsoft.com/office/drawing/2014/main" id="{50E4A786-9C40-43D0-ACD3-62FA2BFDEE1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63612" y="4858651"/>
            <a:ext cx="574860" cy="481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
            <a:extLst>
              <a:ext uri="{FF2B5EF4-FFF2-40B4-BE49-F238E27FC236}">
                <a16:creationId xmlns:a16="http://schemas.microsoft.com/office/drawing/2014/main" id="{AAC01E22-41B2-4167-B22A-D3225A53C58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29301" y="3986573"/>
            <a:ext cx="513940" cy="4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1643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8CCF2F-7407-8042-A9A8-169F3D6AB0DC}"/>
              </a:ext>
            </a:extLst>
          </p:cNvPr>
          <p:cNvSpPr>
            <a:spLocks noGrp="1"/>
          </p:cNvSpPr>
          <p:nvPr>
            <p:ph type="title"/>
          </p:nvPr>
        </p:nvSpPr>
        <p:spPr>
          <a:xfrm>
            <a:off x="381740" y="643467"/>
            <a:ext cx="2751469" cy="5571066"/>
          </a:xfrm>
        </p:spPr>
        <p:txBody>
          <a:bodyPr vert="horz" lIns="91440" tIns="45720" rIns="91440" bIns="45720" rtlCol="0" anchor="ctr">
            <a:normAutofit/>
          </a:bodyPr>
          <a:lstStyle/>
          <a:p>
            <a:r>
              <a:rPr lang="en-US" sz="2800" b="1" kern="1200" cap="all" spc="100" baseline="0" dirty="0">
                <a:solidFill>
                  <a:srgbClr val="FFFFFF"/>
                </a:solidFill>
                <a:latin typeface="+mj-lt"/>
                <a:ea typeface="+mj-ea"/>
                <a:cs typeface="+mj-cs"/>
              </a:rPr>
              <a:t>Introduction to securitisation </a:t>
            </a:r>
            <a:r>
              <a:rPr lang="en-US" sz="2800" b="1" dirty="0">
                <a:solidFill>
                  <a:srgbClr val="FFFFFF"/>
                </a:solidFill>
              </a:rPr>
              <a:t>(continued)</a:t>
            </a:r>
            <a:endParaRPr lang="en-US" sz="2800" b="1" kern="1200" cap="all" spc="100" baseline="0" dirty="0">
              <a:solidFill>
                <a:srgbClr val="FFFFFF"/>
              </a:solidFill>
              <a:latin typeface="+mj-lt"/>
              <a:ea typeface="+mj-ea"/>
              <a:cs typeface="+mj-cs"/>
            </a:endParaRPr>
          </a:p>
        </p:txBody>
      </p:sp>
      <p:pic>
        <p:nvPicPr>
          <p:cNvPr id="4" name="Picture 3">
            <a:extLst>
              <a:ext uri="{FF2B5EF4-FFF2-40B4-BE49-F238E27FC236}">
                <a16:creationId xmlns:a16="http://schemas.microsoft.com/office/drawing/2014/main" id="{A2B0A983-9C0D-E746-958E-8C028D8C9E23}"/>
              </a:ext>
            </a:extLst>
          </p:cNvPr>
          <p:cNvPicPr>
            <a:picLocks noChangeAspect="1"/>
          </p:cNvPicPr>
          <p:nvPr/>
        </p:nvPicPr>
        <p:blipFill rotWithShape="1">
          <a:blip r:embed="rId2">
            <a:extLst>
              <a:ext uri="{28A0092B-C50C-407E-A947-70E740481C1C}">
                <a14:useLocalDpi xmlns:a14="http://schemas.microsoft.com/office/drawing/2010/main" val="0"/>
              </a:ext>
            </a:extLst>
          </a:blip>
          <a:srcRect b="33389"/>
          <a:stretch/>
        </p:blipFill>
        <p:spPr>
          <a:xfrm>
            <a:off x="7989853" y="6151372"/>
            <a:ext cx="1050994" cy="606935"/>
          </a:xfrm>
          <a:prstGeom prst="rect">
            <a:avLst/>
          </a:prstGeom>
        </p:spPr>
      </p:pic>
      <p:sp>
        <p:nvSpPr>
          <p:cNvPr id="8" name="Rectangle: Rounded Corners 7">
            <a:extLst>
              <a:ext uri="{FF2B5EF4-FFF2-40B4-BE49-F238E27FC236}">
                <a16:creationId xmlns:a16="http://schemas.microsoft.com/office/drawing/2014/main" id="{0DF2E2B5-8AFD-4BF0-858B-2359616410B9}"/>
              </a:ext>
            </a:extLst>
          </p:cNvPr>
          <p:cNvSpPr/>
          <p:nvPr/>
        </p:nvSpPr>
        <p:spPr>
          <a:xfrm>
            <a:off x="3725278" y="146035"/>
            <a:ext cx="4936121" cy="41478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r>
              <a:rPr lang="en-ZA" dirty="0"/>
              <a:t>How does it work?</a:t>
            </a:r>
          </a:p>
        </p:txBody>
      </p:sp>
      <p:sp>
        <p:nvSpPr>
          <p:cNvPr id="9" name="Rectangle 8">
            <a:extLst>
              <a:ext uri="{FF2B5EF4-FFF2-40B4-BE49-F238E27FC236}">
                <a16:creationId xmlns:a16="http://schemas.microsoft.com/office/drawing/2014/main" id="{FAF741E6-D328-4969-910E-B16985ADE9FF}"/>
              </a:ext>
            </a:extLst>
          </p:cNvPr>
          <p:cNvSpPr/>
          <p:nvPr/>
        </p:nvSpPr>
        <p:spPr>
          <a:xfrm>
            <a:off x="3133209" y="401014"/>
            <a:ext cx="5907638" cy="6492739"/>
          </a:xfrm>
          <a:prstGeom prst="rect">
            <a:avLst/>
          </a:prstGeom>
        </p:spPr>
        <p:txBody>
          <a:bodyPr wrap="square">
            <a:spAutoFit/>
          </a:bodyPr>
          <a:lstStyle/>
          <a:p>
            <a:pPr lvl="0">
              <a:lnSpc>
                <a:spcPts val="1400"/>
              </a:lnSpc>
            </a:pPr>
            <a:endParaRPr lang="en-US" sz="1400" dirty="0">
              <a:solidFill>
                <a:schemeClr val="tx1">
                  <a:lumMod val="85000"/>
                  <a:lumOff val="15000"/>
                </a:schemeClr>
              </a:solidFill>
            </a:endParaRPr>
          </a:p>
          <a:p>
            <a:pPr lvl="1">
              <a:lnSpc>
                <a:spcPts val="1400"/>
              </a:lnSpc>
            </a:pPr>
            <a:r>
              <a:rPr lang="en-GB" sz="1400" b="1" i="1" u="sng" dirty="0">
                <a:solidFill>
                  <a:schemeClr val="tx1">
                    <a:lumMod val="85000"/>
                    <a:lumOff val="15000"/>
                  </a:schemeClr>
                </a:solidFill>
              </a:rPr>
              <a:t>Basic Design Concepts – traditional securitisation</a:t>
            </a:r>
          </a:p>
          <a:p>
            <a:pPr lvl="1">
              <a:lnSpc>
                <a:spcPts val="1400"/>
              </a:lnSpc>
            </a:pPr>
            <a:endParaRPr lang="en-GB" sz="1400" dirty="0">
              <a:solidFill>
                <a:schemeClr val="tx1">
                  <a:lumMod val="85000"/>
                  <a:lumOff val="15000"/>
                </a:schemeClr>
              </a:solidFill>
            </a:endParaRPr>
          </a:p>
          <a:p>
            <a:pPr marL="742950" lvl="1" indent="-285750">
              <a:lnSpc>
                <a:spcPts val="1300"/>
              </a:lnSpc>
              <a:buFont typeface="Wingdings" panose="05000000000000000000" pitchFamily="2" charset="2"/>
              <a:buChar char="Ø"/>
            </a:pPr>
            <a:r>
              <a:rPr lang="en-GB" sz="1400" b="1" dirty="0"/>
              <a:t>A SARB approved programme is established </a:t>
            </a:r>
            <a:r>
              <a:rPr lang="en-GB" sz="1400" dirty="0"/>
              <a:t>pursuant to multiple tranches of callable/non-callable notes (with consecutive rankings)  issued, the proceeds of which are used to fund, inter alia, granular portfolios of securitised assets.</a:t>
            </a:r>
          </a:p>
          <a:p>
            <a:pPr marL="742950" lvl="1" indent="-285750">
              <a:lnSpc>
                <a:spcPts val="1300"/>
              </a:lnSpc>
              <a:buFont typeface="Wingdings" panose="05000000000000000000" pitchFamily="2" charset="2"/>
              <a:buChar char="Ø"/>
            </a:pPr>
            <a:endParaRPr lang="en-GB" sz="1400" b="1" dirty="0">
              <a:solidFill>
                <a:schemeClr val="tx1">
                  <a:lumMod val="85000"/>
                  <a:lumOff val="15000"/>
                </a:schemeClr>
              </a:solidFill>
            </a:endParaRPr>
          </a:p>
          <a:p>
            <a:pPr marL="742950" lvl="1" indent="-285750">
              <a:lnSpc>
                <a:spcPts val="1300"/>
              </a:lnSpc>
              <a:buFont typeface="Wingdings" panose="05000000000000000000" pitchFamily="2" charset="2"/>
              <a:buChar char="Ø"/>
            </a:pPr>
            <a:r>
              <a:rPr lang="en-GB" sz="1400" b="1" dirty="0">
                <a:solidFill>
                  <a:schemeClr val="tx1">
                    <a:lumMod val="85000"/>
                    <a:lumOff val="15000"/>
                  </a:schemeClr>
                </a:solidFill>
              </a:rPr>
              <a:t>Transfer of assets to an </a:t>
            </a:r>
            <a:r>
              <a:rPr lang="en-GB" sz="1400" b="1" u="sng" dirty="0">
                <a:solidFill>
                  <a:schemeClr val="tx1">
                    <a:lumMod val="85000"/>
                    <a:lumOff val="15000"/>
                  </a:schemeClr>
                </a:solidFill>
              </a:rPr>
              <a:t>independent</a:t>
            </a:r>
            <a:r>
              <a:rPr lang="en-GB" sz="1400" b="1" dirty="0">
                <a:solidFill>
                  <a:schemeClr val="tx1">
                    <a:lumMod val="85000"/>
                    <a:lumOff val="15000"/>
                  </a:schemeClr>
                </a:solidFill>
              </a:rPr>
              <a:t>, bankruptcy remote, ring-fenced SPV with bespoke security structure.</a:t>
            </a:r>
          </a:p>
          <a:p>
            <a:pPr marL="742950" lvl="1" indent="-285750">
              <a:lnSpc>
                <a:spcPts val="1300"/>
              </a:lnSpc>
              <a:buFont typeface="Wingdings" panose="05000000000000000000" pitchFamily="2" charset="2"/>
              <a:buChar char="Ø"/>
            </a:pPr>
            <a:endParaRPr lang="en-GB" sz="1400" b="1" dirty="0">
              <a:solidFill>
                <a:schemeClr val="tx1">
                  <a:lumMod val="85000"/>
                  <a:lumOff val="15000"/>
                </a:schemeClr>
              </a:solidFill>
            </a:endParaRPr>
          </a:p>
          <a:p>
            <a:pPr marL="742950" lvl="1" indent="-285750">
              <a:lnSpc>
                <a:spcPts val="1300"/>
              </a:lnSpc>
              <a:buFont typeface="Wingdings" panose="05000000000000000000" pitchFamily="2" charset="2"/>
              <a:buChar char="Ø"/>
            </a:pPr>
            <a:r>
              <a:rPr lang="en-GB" sz="1400" b="1" dirty="0">
                <a:solidFill>
                  <a:schemeClr val="tx1">
                    <a:lumMod val="85000"/>
                    <a:lumOff val="15000"/>
                  </a:schemeClr>
                </a:solidFill>
              </a:rPr>
              <a:t>Restrictions on underlying portfolio – </a:t>
            </a:r>
            <a:r>
              <a:rPr lang="en-GB" sz="1400" dirty="0">
                <a:solidFill>
                  <a:schemeClr val="tx1">
                    <a:lumMod val="85000"/>
                    <a:lumOff val="15000"/>
                  </a:schemeClr>
                </a:solidFill>
              </a:rPr>
              <a:t>clearly defined criteria to govern the composition (and therefore quality) of the underlying portfolio of assets (eligibility criteria).</a:t>
            </a:r>
            <a:endParaRPr lang="en-GB" sz="1400" b="1" dirty="0">
              <a:solidFill>
                <a:schemeClr val="tx1">
                  <a:lumMod val="85000"/>
                  <a:lumOff val="15000"/>
                </a:schemeClr>
              </a:solidFill>
            </a:endParaRPr>
          </a:p>
          <a:p>
            <a:pPr lvl="1">
              <a:lnSpc>
                <a:spcPts val="1300"/>
              </a:lnSpc>
            </a:pPr>
            <a:endParaRPr lang="en-GB" sz="1400" b="1" dirty="0">
              <a:solidFill>
                <a:schemeClr val="tx1">
                  <a:lumMod val="85000"/>
                  <a:lumOff val="15000"/>
                </a:schemeClr>
              </a:solidFill>
            </a:endParaRPr>
          </a:p>
          <a:p>
            <a:pPr marL="742950" lvl="1" indent="-285750">
              <a:lnSpc>
                <a:spcPts val="1300"/>
              </a:lnSpc>
              <a:buFont typeface="Wingdings" panose="05000000000000000000" pitchFamily="2" charset="2"/>
              <a:buChar char="Ø"/>
            </a:pPr>
            <a:r>
              <a:rPr lang="en-GB" sz="1400" b="1" dirty="0">
                <a:solidFill>
                  <a:schemeClr val="tx1">
                    <a:lumMod val="85000"/>
                    <a:lumOff val="15000"/>
                  </a:schemeClr>
                </a:solidFill>
              </a:rPr>
              <a:t>Risk retention </a:t>
            </a:r>
            <a:r>
              <a:rPr lang="en-GB" sz="1400" dirty="0">
                <a:solidFill>
                  <a:schemeClr val="tx1">
                    <a:lumMod val="85000"/>
                    <a:lumOff val="15000"/>
                  </a:schemeClr>
                </a:solidFill>
              </a:rPr>
              <a:t>– “first loss” (i.e. most junior funded position) typically retained by the originator.</a:t>
            </a:r>
          </a:p>
          <a:p>
            <a:pPr lvl="1">
              <a:lnSpc>
                <a:spcPts val="1300"/>
              </a:lnSpc>
            </a:pPr>
            <a:endParaRPr lang="en-GB" sz="1400" b="1" dirty="0">
              <a:solidFill>
                <a:schemeClr val="tx1">
                  <a:lumMod val="85000"/>
                  <a:lumOff val="15000"/>
                </a:schemeClr>
              </a:solidFill>
            </a:endParaRPr>
          </a:p>
          <a:p>
            <a:pPr marL="742950" lvl="1" indent="-285750">
              <a:lnSpc>
                <a:spcPts val="1300"/>
              </a:lnSpc>
              <a:buFont typeface="Wingdings" panose="05000000000000000000" pitchFamily="2" charset="2"/>
              <a:buChar char="Ø"/>
            </a:pPr>
            <a:r>
              <a:rPr lang="en-GB" sz="1400" b="1" dirty="0">
                <a:solidFill>
                  <a:schemeClr val="tx1">
                    <a:lumMod val="85000"/>
                    <a:lumOff val="15000"/>
                  </a:schemeClr>
                </a:solidFill>
              </a:rPr>
              <a:t>Pass through of cash flows </a:t>
            </a:r>
            <a:r>
              <a:rPr lang="en-ZA" sz="1400" b="1" dirty="0">
                <a:solidFill>
                  <a:schemeClr val="tx1">
                    <a:lumMod val="85000"/>
                    <a:lumOff val="15000"/>
                  </a:schemeClr>
                </a:solidFill>
              </a:rPr>
              <a:t>– </a:t>
            </a:r>
            <a:r>
              <a:rPr lang="en-ZA" sz="1400" dirty="0">
                <a:solidFill>
                  <a:schemeClr val="tx1">
                    <a:lumMod val="85000"/>
                    <a:lumOff val="15000"/>
                  </a:schemeClr>
                </a:solidFill>
              </a:rPr>
              <a:t>cash generated from underlying asset pool is distributed in accordance with a predefined “waterfall” in the following order:</a:t>
            </a:r>
            <a:endParaRPr lang="en-GB" sz="1400" dirty="0">
              <a:solidFill>
                <a:schemeClr val="tx1">
                  <a:lumMod val="85000"/>
                  <a:lumOff val="15000"/>
                </a:schemeClr>
              </a:solidFill>
            </a:endParaRPr>
          </a:p>
          <a:p>
            <a:pPr marL="742950" lvl="1" indent="-285750">
              <a:lnSpc>
                <a:spcPts val="1300"/>
              </a:lnSpc>
              <a:buFont typeface="Wingdings" panose="05000000000000000000" pitchFamily="2" charset="2"/>
              <a:buChar char="Ø"/>
            </a:pPr>
            <a:endParaRPr lang="en-GB" sz="1400" dirty="0">
              <a:solidFill>
                <a:schemeClr val="tx1">
                  <a:lumMod val="85000"/>
                  <a:lumOff val="15000"/>
                </a:schemeClr>
              </a:solidFill>
            </a:endParaRPr>
          </a:p>
          <a:p>
            <a:pPr marL="742950" lvl="1" indent="-285750">
              <a:lnSpc>
                <a:spcPts val="1300"/>
              </a:lnSpc>
              <a:buFont typeface="Wingdings" panose="05000000000000000000" pitchFamily="2" charset="2"/>
              <a:buChar char="Ø"/>
            </a:pPr>
            <a:endParaRPr lang="en-GB" sz="1400" dirty="0">
              <a:solidFill>
                <a:schemeClr val="tx1">
                  <a:lumMod val="85000"/>
                  <a:lumOff val="15000"/>
                </a:schemeClr>
              </a:solidFill>
            </a:endParaRPr>
          </a:p>
          <a:p>
            <a:pPr marL="742950" lvl="1" indent="-285750">
              <a:lnSpc>
                <a:spcPts val="1300"/>
              </a:lnSpc>
              <a:buFont typeface="Wingdings" panose="05000000000000000000" pitchFamily="2" charset="2"/>
              <a:buChar char="Ø"/>
            </a:pPr>
            <a:endParaRPr lang="en-GB" sz="1400" dirty="0">
              <a:solidFill>
                <a:schemeClr val="tx1">
                  <a:lumMod val="85000"/>
                  <a:lumOff val="15000"/>
                </a:schemeClr>
              </a:solidFill>
            </a:endParaRPr>
          </a:p>
          <a:p>
            <a:pPr marL="742950" lvl="1" indent="-285750">
              <a:lnSpc>
                <a:spcPts val="1300"/>
              </a:lnSpc>
              <a:buFont typeface="Wingdings" panose="05000000000000000000" pitchFamily="2" charset="2"/>
              <a:buChar char="Ø"/>
            </a:pPr>
            <a:endParaRPr lang="en-GB" sz="1400" dirty="0">
              <a:solidFill>
                <a:schemeClr val="tx1">
                  <a:lumMod val="85000"/>
                  <a:lumOff val="15000"/>
                </a:schemeClr>
              </a:solidFill>
            </a:endParaRPr>
          </a:p>
          <a:p>
            <a:pPr marL="742950" lvl="1" indent="-285750">
              <a:lnSpc>
                <a:spcPts val="1300"/>
              </a:lnSpc>
              <a:buFont typeface="Wingdings" panose="05000000000000000000" pitchFamily="2" charset="2"/>
              <a:buChar char="Ø"/>
            </a:pPr>
            <a:endParaRPr lang="en-GB" sz="1400" dirty="0">
              <a:solidFill>
                <a:schemeClr val="tx1">
                  <a:lumMod val="85000"/>
                  <a:lumOff val="15000"/>
                </a:schemeClr>
              </a:solidFill>
            </a:endParaRPr>
          </a:p>
          <a:p>
            <a:pPr marL="742950" lvl="1" indent="-285750">
              <a:lnSpc>
                <a:spcPts val="1300"/>
              </a:lnSpc>
              <a:buFont typeface="Wingdings" panose="05000000000000000000" pitchFamily="2" charset="2"/>
              <a:buChar char="Ø"/>
            </a:pPr>
            <a:endParaRPr lang="en-GB" sz="1400" dirty="0">
              <a:solidFill>
                <a:schemeClr val="tx1">
                  <a:lumMod val="85000"/>
                  <a:lumOff val="15000"/>
                </a:schemeClr>
              </a:solidFill>
            </a:endParaRPr>
          </a:p>
          <a:p>
            <a:pPr marL="742950" lvl="1" indent="-285750">
              <a:lnSpc>
                <a:spcPts val="1300"/>
              </a:lnSpc>
              <a:buFont typeface="Wingdings" panose="05000000000000000000" pitchFamily="2" charset="2"/>
              <a:buChar char="Ø"/>
            </a:pPr>
            <a:endParaRPr lang="en-GB" sz="1400" dirty="0">
              <a:solidFill>
                <a:schemeClr val="tx1">
                  <a:lumMod val="85000"/>
                  <a:lumOff val="15000"/>
                </a:schemeClr>
              </a:solidFill>
            </a:endParaRPr>
          </a:p>
          <a:p>
            <a:pPr marL="742950" lvl="1" indent="-285750">
              <a:lnSpc>
                <a:spcPts val="1300"/>
              </a:lnSpc>
              <a:buFont typeface="Wingdings" panose="05000000000000000000" pitchFamily="2" charset="2"/>
              <a:buChar char="Ø"/>
            </a:pPr>
            <a:endParaRPr lang="en-GB" sz="1400" dirty="0">
              <a:solidFill>
                <a:schemeClr val="tx1">
                  <a:lumMod val="85000"/>
                  <a:lumOff val="15000"/>
                </a:schemeClr>
              </a:solidFill>
            </a:endParaRPr>
          </a:p>
          <a:p>
            <a:pPr marL="742950" lvl="1" indent="-285750">
              <a:lnSpc>
                <a:spcPts val="1300"/>
              </a:lnSpc>
              <a:buFont typeface="Wingdings" panose="05000000000000000000" pitchFamily="2" charset="2"/>
              <a:buChar char="Ø"/>
            </a:pPr>
            <a:endParaRPr lang="en-GB" sz="1400" dirty="0">
              <a:solidFill>
                <a:schemeClr val="tx1">
                  <a:lumMod val="85000"/>
                  <a:lumOff val="15000"/>
                </a:schemeClr>
              </a:solidFill>
            </a:endParaRPr>
          </a:p>
          <a:p>
            <a:pPr lvl="1">
              <a:lnSpc>
                <a:spcPts val="1300"/>
              </a:lnSpc>
            </a:pPr>
            <a:endParaRPr lang="en-GB" sz="1400" dirty="0">
              <a:solidFill>
                <a:schemeClr val="tx1">
                  <a:lumMod val="85000"/>
                  <a:lumOff val="15000"/>
                </a:schemeClr>
              </a:solidFill>
            </a:endParaRPr>
          </a:p>
          <a:p>
            <a:pPr marL="742950" lvl="1" indent="-285750">
              <a:lnSpc>
                <a:spcPts val="1300"/>
              </a:lnSpc>
              <a:buFont typeface="Wingdings" panose="05000000000000000000" pitchFamily="2" charset="2"/>
              <a:buChar char="Ø"/>
            </a:pPr>
            <a:endParaRPr lang="en-GB" sz="1400" b="1" dirty="0">
              <a:solidFill>
                <a:schemeClr val="tx1">
                  <a:lumMod val="85000"/>
                  <a:lumOff val="15000"/>
                </a:schemeClr>
              </a:solidFill>
            </a:endParaRPr>
          </a:p>
          <a:p>
            <a:pPr marL="742950" lvl="1" indent="-285750">
              <a:lnSpc>
                <a:spcPts val="1300"/>
              </a:lnSpc>
              <a:buFont typeface="Wingdings" panose="05000000000000000000" pitchFamily="2" charset="2"/>
              <a:buChar char="Ø"/>
            </a:pPr>
            <a:endParaRPr lang="en-GB" sz="1400" b="1" dirty="0">
              <a:solidFill>
                <a:schemeClr val="tx1">
                  <a:lumMod val="85000"/>
                  <a:lumOff val="15000"/>
                </a:schemeClr>
              </a:solidFill>
            </a:endParaRPr>
          </a:p>
          <a:p>
            <a:pPr marL="742950" lvl="1" indent="-285750">
              <a:lnSpc>
                <a:spcPts val="1300"/>
              </a:lnSpc>
              <a:buFont typeface="Wingdings" panose="05000000000000000000" pitchFamily="2" charset="2"/>
              <a:buChar char="Ø"/>
            </a:pPr>
            <a:r>
              <a:rPr lang="en-GB" sz="1400" b="1" dirty="0">
                <a:solidFill>
                  <a:schemeClr val="tx1">
                    <a:lumMod val="85000"/>
                    <a:lumOff val="15000"/>
                  </a:schemeClr>
                </a:solidFill>
              </a:rPr>
              <a:t>Structural features – </a:t>
            </a:r>
            <a:r>
              <a:rPr lang="en-GB" sz="1400" dirty="0">
                <a:solidFill>
                  <a:schemeClr val="tx1">
                    <a:lumMod val="85000"/>
                    <a:lumOff val="15000"/>
                  </a:schemeClr>
                </a:solidFill>
              </a:rPr>
              <a:t>introduced to mitigate the transfer of risk from the underlying portfolio of securitised assets to the holders of the created debt securities – e.g. Reserve Fund, Overcollateralisation.</a:t>
            </a:r>
            <a:endParaRPr lang="en-GB" sz="1400" b="1" dirty="0">
              <a:solidFill>
                <a:schemeClr val="tx1">
                  <a:lumMod val="85000"/>
                  <a:lumOff val="15000"/>
                </a:schemeClr>
              </a:solidFill>
            </a:endParaRPr>
          </a:p>
          <a:p>
            <a:pPr marL="742950" lvl="1" indent="-285750">
              <a:lnSpc>
                <a:spcPts val="1400"/>
              </a:lnSpc>
              <a:buFont typeface="Wingdings" panose="05000000000000000000" pitchFamily="2" charset="2"/>
              <a:buChar char="Ø"/>
            </a:pPr>
            <a:endParaRPr lang="en-GB" sz="1400" b="1" dirty="0">
              <a:solidFill>
                <a:schemeClr val="tx1">
                  <a:lumMod val="85000"/>
                  <a:lumOff val="15000"/>
                </a:schemeClr>
              </a:solidFill>
            </a:endParaRPr>
          </a:p>
          <a:p>
            <a:pPr lvl="1">
              <a:lnSpc>
                <a:spcPts val="1400"/>
              </a:lnSpc>
            </a:pPr>
            <a:endParaRPr lang="en-GB" sz="1400" dirty="0">
              <a:solidFill>
                <a:schemeClr val="tx1">
                  <a:lumMod val="85000"/>
                  <a:lumOff val="15000"/>
                </a:schemeClr>
              </a:solidFill>
            </a:endParaRPr>
          </a:p>
        </p:txBody>
      </p:sp>
      <p:pic>
        <p:nvPicPr>
          <p:cNvPr id="6" name="Picture 5">
            <a:extLst>
              <a:ext uri="{FF2B5EF4-FFF2-40B4-BE49-F238E27FC236}">
                <a16:creationId xmlns:a16="http://schemas.microsoft.com/office/drawing/2014/main" id="{0B32A028-4B91-427B-B571-6F03B6EE3F48}"/>
              </a:ext>
            </a:extLst>
          </p:cNvPr>
          <p:cNvPicPr>
            <a:picLocks noChangeAspect="1"/>
          </p:cNvPicPr>
          <p:nvPr/>
        </p:nvPicPr>
        <p:blipFill>
          <a:blip r:embed="rId3"/>
          <a:stretch>
            <a:fillRect/>
          </a:stretch>
        </p:blipFill>
        <p:spPr>
          <a:xfrm>
            <a:off x="3906863" y="4015890"/>
            <a:ext cx="3662276" cy="1879251"/>
          </a:xfrm>
          <a:prstGeom prst="rect">
            <a:avLst/>
          </a:prstGeom>
        </p:spPr>
      </p:pic>
    </p:spTree>
    <p:extLst>
      <p:ext uri="{BB962C8B-B14F-4D97-AF65-F5344CB8AC3E}">
        <p14:creationId xmlns:p14="http://schemas.microsoft.com/office/powerpoint/2010/main" val="796693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B0A983-9C0D-E746-958E-8C028D8C9E23}"/>
              </a:ext>
            </a:extLst>
          </p:cNvPr>
          <p:cNvPicPr>
            <a:picLocks noChangeAspect="1"/>
          </p:cNvPicPr>
          <p:nvPr/>
        </p:nvPicPr>
        <p:blipFill rotWithShape="1">
          <a:blip r:embed="rId2">
            <a:extLst>
              <a:ext uri="{28A0092B-C50C-407E-A947-70E740481C1C}">
                <a14:useLocalDpi xmlns:a14="http://schemas.microsoft.com/office/drawing/2010/main" val="0"/>
              </a:ext>
            </a:extLst>
          </a:blip>
          <a:srcRect b="33389"/>
          <a:stretch/>
        </p:blipFill>
        <p:spPr>
          <a:xfrm>
            <a:off x="7989853" y="6151372"/>
            <a:ext cx="1050994" cy="606935"/>
          </a:xfrm>
          <a:prstGeom prst="rect">
            <a:avLst/>
          </a:prstGeom>
        </p:spPr>
      </p:pic>
      <p:sp>
        <p:nvSpPr>
          <p:cNvPr id="11" name="Title 1">
            <a:extLst>
              <a:ext uri="{FF2B5EF4-FFF2-40B4-BE49-F238E27FC236}">
                <a16:creationId xmlns:a16="http://schemas.microsoft.com/office/drawing/2014/main" id="{408E012F-D752-4F9D-9ADE-EAED84F4460E}"/>
              </a:ext>
            </a:extLst>
          </p:cNvPr>
          <p:cNvSpPr txBox="1">
            <a:spLocks/>
          </p:cNvSpPr>
          <p:nvPr/>
        </p:nvSpPr>
        <p:spPr>
          <a:xfrm>
            <a:off x="383899" y="436077"/>
            <a:ext cx="2561709" cy="5571066"/>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sz="2800" b="1" dirty="0">
                <a:solidFill>
                  <a:srgbClr val="FFFFFF"/>
                </a:solidFill>
              </a:rPr>
              <a:t>cont. </a:t>
            </a:r>
          </a:p>
        </p:txBody>
      </p:sp>
      <p:sp>
        <p:nvSpPr>
          <p:cNvPr id="8" name="Rectangle: Rounded Corners 7">
            <a:extLst>
              <a:ext uri="{FF2B5EF4-FFF2-40B4-BE49-F238E27FC236}">
                <a16:creationId xmlns:a16="http://schemas.microsoft.com/office/drawing/2014/main" id="{0DF2E2B5-8AFD-4BF0-858B-2359616410B9}"/>
              </a:ext>
            </a:extLst>
          </p:cNvPr>
          <p:cNvSpPr/>
          <p:nvPr/>
        </p:nvSpPr>
        <p:spPr>
          <a:xfrm>
            <a:off x="329843" y="146035"/>
            <a:ext cx="8430258" cy="41478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r>
              <a:rPr lang="en-ZA" dirty="0"/>
              <a:t>How does it work? (Continued)</a:t>
            </a:r>
          </a:p>
        </p:txBody>
      </p:sp>
      <p:sp>
        <p:nvSpPr>
          <p:cNvPr id="9" name="Rectangle 8">
            <a:extLst>
              <a:ext uri="{FF2B5EF4-FFF2-40B4-BE49-F238E27FC236}">
                <a16:creationId xmlns:a16="http://schemas.microsoft.com/office/drawing/2014/main" id="{FAF741E6-D328-4969-910E-B16985ADE9FF}"/>
              </a:ext>
            </a:extLst>
          </p:cNvPr>
          <p:cNvSpPr/>
          <p:nvPr/>
        </p:nvSpPr>
        <p:spPr>
          <a:xfrm>
            <a:off x="0" y="752252"/>
            <a:ext cx="5584205" cy="811697"/>
          </a:xfrm>
          <a:prstGeom prst="rect">
            <a:avLst/>
          </a:prstGeom>
        </p:spPr>
        <p:txBody>
          <a:bodyPr wrap="square">
            <a:spAutoFit/>
          </a:bodyPr>
          <a:lstStyle/>
          <a:p>
            <a:pPr lvl="0">
              <a:lnSpc>
                <a:spcPts val="1400"/>
              </a:lnSpc>
            </a:pPr>
            <a:endParaRPr lang="en-US" sz="1400" dirty="0">
              <a:solidFill>
                <a:schemeClr val="tx1">
                  <a:lumMod val="85000"/>
                  <a:lumOff val="15000"/>
                </a:schemeClr>
              </a:solidFill>
            </a:endParaRPr>
          </a:p>
          <a:p>
            <a:pPr lvl="1">
              <a:lnSpc>
                <a:spcPts val="1400"/>
              </a:lnSpc>
            </a:pPr>
            <a:r>
              <a:rPr lang="en-GB" sz="1400" b="1" i="1" u="sng" dirty="0">
                <a:solidFill>
                  <a:schemeClr val="tx1">
                    <a:lumMod val="85000"/>
                    <a:lumOff val="15000"/>
                  </a:schemeClr>
                </a:solidFill>
              </a:rPr>
              <a:t>Structure Diagram</a:t>
            </a:r>
          </a:p>
          <a:p>
            <a:pPr lvl="1">
              <a:lnSpc>
                <a:spcPts val="1400"/>
              </a:lnSpc>
            </a:pPr>
            <a:endParaRPr lang="en-GB" sz="1400" dirty="0">
              <a:solidFill>
                <a:schemeClr val="tx1">
                  <a:lumMod val="85000"/>
                  <a:lumOff val="15000"/>
                </a:schemeClr>
              </a:solidFill>
            </a:endParaRPr>
          </a:p>
          <a:p>
            <a:pPr lvl="1">
              <a:lnSpc>
                <a:spcPts val="1400"/>
              </a:lnSpc>
            </a:pPr>
            <a:endParaRPr lang="en-GB" sz="1400" dirty="0">
              <a:solidFill>
                <a:schemeClr val="tx1">
                  <a:lumMod val="85000"/>
                  <a:lumOff val="15000"/>
                </a:schemeClr>
              </a:solidFill>
            </a:endParaRPr>
          </a:p>
        </p:txBody>
      </p:sp>
      <p:pic>
        <p:nvPicPr>
          <p:cNvPr id="3" name="Picture 2">
            <a:extLst>
              <a:ext uri="{FF2B5EF4-FFF2-40B4-BE49-F238E27FC236}">
                <a16:creationId xmlns:a16="http://schemas.microsoft.com/office/drawing/2014/main" id="{FE902586-555C-4038-AAE0-9BA04B6FD29A}"/>
              </a:ext>
            </a:extLst>
          </p:cNvPr>
          <p:cNvPicPr>
            <a:picLocks noChangeAspect="1"/>
          </p:cNvPicPr>
          <p:nvPr/>
        </p:nvPicPr>
        <p:blipFill>
          <a:blip r:embed="rId3"/>
          <a:stretch>
            <a:fillRect/>
          </a:stretch>
        </p:blipFill>
        <p:spPr>
          <a:xfrm>
            <a:off x="383899" y="1335493"/>
            <a:ext cx="8318141" cy="4238972"/>
          </a:xfrm>
          <a:prstGeom prst="rect">
            <a:avLst/>
          </a:prstGeom>
        </p:spPr>
      </p:pic>
      <p:sp>
        <p:nvSpPr>
          <p:cNvPr id="2" name="Rectangle 1">
            <a:extLst>
              <a:ext uri="{FF2B5EF4-FFF2-40B4-BE49-F238E27FC236}">
                <a16:creationId xmlns:a16="http://schemas.microsoft.com/office/drawing/2014/main" id="{109A2FA3-84C5-46B1-9C20-FF73458B1BF6}"/>
              </a:ext>
            </a:extLst>
          </p:cNvPr>
          <p:cNvSpPr/>
          <p:nvPr/>
        </p:nvSpPr>
        <p:spPr>
          <a:xfrm>
            <a:off x="7470843" y="4445540"/>
            <a:ext cx="340468" cy="1556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2313980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B0A983-9C0D-E746-958E-8C028D8C9E23}"/>
              </a:ext>
            </a:extLst>
          </p:cNvPr>
          <p:cNvPicPr>
            <a:picLocks noChangeAspect="1"/>
          </p:cNvPicPr>
          <p:nvPr/>
        </p:nvPicPr>
        <p:blipFill rotWithShape="1">
          <a:blip r:embed="rId2">
            <a:extLst>
              <a:ext uri="{28A0092B-C50C-407E-A947-70E740481C1C}">
                <a14:useLocalDpi xmlns:a14="http://schemas.microsoft.com/office/drawing/2010/main" val="0"/>
              </a:ext>
            </a:extLst>
          </a:blip>
          <a:srcRect b="33389"/>
          <a:stretch/>
        </p:blipFill>
        <p:spPr>
          <a:xfrm>
            <a:off x="7989853" y="6151372"/>
            <a:ext cx="1050994" cy="606935"/>
          </a:xfrm>
          <a:prstGeom prst="rect">
            <a:avLst/>
          </a:prstGeom>
        </p:spPr>
      </p:pic>
      <p:sp>
        <p:nvSpPr>
          <p:cNvPr id="11" name="Title 1">
            <a:extLst>
              <a:ext uri="{FF2B5EF4-FFF2-40B4-BE49-F238E27FC236}">
                <a16:creationId xmlns:a16="http://schemas.microsoft.com/office/drawing/2014/main" id="{408E012F-D752-4F9D-9ADE-EAED84F4460E}"/>
              </a:ext>
            </a:extLst>
          </p:cNvPr>
          <p:cNvSpPr txBox="1">
            <a:spLocks/>
          </p:cNvSpPr>
          <p:nvPr/>
        </p:nvSpPr>
        <p:spPr>
          <a:xfrm>
            <a:off x="82147" y="436077"/>
            <a:ext cx="2561709" cy="5571066"/>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sz="2800" b="1" dirty="0">
                <a:solidFill>
                  <a:srgbClr val="FFFFFF"/>
                </a:solidFill>
              </a:rPr>
              <a:t>cont. </a:t>
            </a:r>
          </a:p>
        </p:txBody>
      </p:sp>
      <p:sp>
        <p:nvSpPr>
          <p:cNvPr id="8" name="Rectangle: Rounded Corners 7">
            <a:extLst>
              <a:ext uri="{FF2B5EF4-FFF2-40B4-BE49-F238E27FC236}">
                <a16:creationId xmlns:a16="http://schemas.microsoft.com/office/drawing/2014/main" id="{0DF2E2B5-8AFD-4BF0-858B-2359616410B9}"/>
              </a:ext>
            </a:extLst>
          </p:cNvPr>
          <p:cNvSpPr/>
          <p:nvPr/>
        </p:nvSpPr>
        <p:spPr>
          <a:xfrm>
            <a:off x="329843" y="146035"/>
            <a:ext cx="8430258" cy="41478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r>
              <a:rPr lang="en-ZA" dirty="0"/>
              <a:t>How does it work? (Continued)</a:t>
            </a:r>
          </a:p>
        </p:txBody>
      </p:sp>
      <p:sp>
        <p:nvSpPr>
          <p:cNvPr id="9" name="Rectangle 8">
            <a:extLst>
              <a:ext uri="{FF2B5EF4-FFF2-40B4-BE49-F238E27FC236}">
                <a16:creationId xmlns:a16="http://schemas.microsoft.com/office/drawing/2014/main" id="{FAF741E6-D328-4969-910E-B16985ADE9FF}"/>
              </a:ext>
            </a:extLst>
          </p:cNvPr>
          <p:cNvSpPr/>
          <p:nvPr/>
        </p:nvSpPr>
        <p:spPr>
          <a:xfrm>
            <a:off x="-74497" y="533219"/>
            <a:ext cx="5584205" cy="811697"/>
          </a:xfrm>
          <a:prstGeom prst="rect">
            <a:avLst/>
          </a:prstGeom>
        </p:spPr>
        <p:txBody>
          <a:bodyPr wrap="square">
            <a:spAutoFit/>
          </a:bodyPr>
          <a:lstStyle/>
          <a:p>
            <a:pPr lvl="0">
              <a:lnSpc>
                <a:spcPts val="1400"/>
              </a:lnSpc>
            </a:pPr>
            <a:endParaRPr lang="en-US" sz="1400" dirty="0">
              <a:solidFill>
                <a:schemeClr val="tx1">
                  <a:lumMod val="85000"/>
                  <a:lumOff val="15000"/>
                </a:schemeClr>
              </a:solidFill>
            </a:endParaRPr>
          </a:p>
          <a:p>
            <a:pPr lvl="1">
              <a:lnSpc>
                <a:spcPts val="1400"/>
              </a:lnSpc>
            </a:pPr>
            <a:r>
              <a:rPr lang="en-GB" sz="1400" b="1" i="1" u="sng" dirty="0">
                <a:solidFill>
                  <a:schemeClr val="tx1">
                    <a:lumMod val="85000"/>
                    <a:lumOff val="15000"/>
                  </a:schemeClr>
                </a:solidFill>
              </a:rPr>
              <a:t>Example of securitisation set-up process</a:t>
            </a:r>
          </a:p>
          <a:p>
            <a:pPr lvl="1">
              <a:lnSpc>
                <a:spcPts val="1400"/>
              </a:lnSpc>
            </a:pPr>
            <a:endParaRPr lang="en-GB" sz="1400" dirty="0">
              <a:solidFill>
                <a:schemeClr val="tx1">
                  <a:lumMod val="85000"/>
                  <a:lumOff val="15000"/>
                </a:schemeClr>
              </a:solidFill>
            </a:endParaRPr>
          </a:p>
          <a:p>
            <a:pPr lvl="1">
              <a:lnSpc>
                <a:spcPts val="1400"/>
              </a:lnSpc>
            </a:pPr>
            <a:endParaRPr lang="en-GB" sz="1400" dirty="0">
              <a:solidFill>
                <a:schemeClr val="tx1">
                  <a:lumMod val="85000"/>
                  <a:lumOff val="15000"/>
                </a:schemeClr>
              </a:solidFill>
            </a:endParaRPr>
          </a:p>
        </p:txBody>
      </p:sp>
      <p:cxnSp>
        <p:nvCxnSpPr>
          <p:cNvPr id="7" name="Straight Connector 6">
            <a:extLst>
              <a:ext uri="{FF2B5EF4-FFF2-40B4-BE49-F238E27FC236}">
                <a16:creationId xmlns:a16="http://schemas.microsoft.com/office/drawing/2014/main" id="{47CC93E7-7D75-4A2C-A512-C4ECB7032686}"/>
              </a:ext>
            </a:extLst>
          </p:cNvPr>
          <p:cNvCxnSpPr>
            <a:cxnSpLocks/>
          </p:cNvCxnSpPr>
          <p:nvPr/>
        </p:nvCxnSpPr>
        <p:spPr>
          <a:xfrm flipV="1">
            <a:off x="1904402" y="1482024"/>
            <a:ext cx="5444397" cy="12798"/>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F5DB0432-FCBD-49FF-A767-2529D590C164}"/>
              </a:ext>
            </a:extLst>
          </p:cNvPr>
          <p:cNvSpPr/>
          <p:nvPr/>
        </p:nvSpPr>
        <p:spPr>
          <a:xfrm>
            <a:off x="6223748" y="1477285"/>
            <a:ext cx="2096527" cy="17643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Rectangle 11">
            <a:extLst>
              <a:ext uri="{FF2B5EF4-FFF2-40B4-BE49-F238E27FC236}">
                <a16:creationId xmlns:a16="http://schemas.microsoft.com/office/drawing/2014/main" id="{427E9ED8-2EB6-40B3-85E4-358607C9973A}"/>
              </a:ext>
            </a:extLst>
          </p:cNvPr>
          <p:cNvSpPr/>
          <p:nvPr/>
        </p:nvSpPr>
        <p:spPr>
          <a:xfrm>
            <a:off x="5983236" y="1661483"/>
            <a:ext cx="1691640" cy="2459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Oval 13">
            <a:extLst>
              <a:ext uri="{FF2B5EF4-FFF2-40B4-BE49-F238E27FC236}">
                <a16:creationId xmlns:a16="http://schemas.microsoft.com/office/drawing/2014/main" id="{F894F5E5-567F-4F60-A53B-56D92326B011}"/>
              </a:ext>
            </a:extLst>
          </p:cNvPr>
          <p:cNvSpPr/>
          <p:nvPr/>
        </p:nvSpPr>
        <p:spPr>
          <a:xfrm>
            <a:off x="623202" y="3216512"/>
            <a:ext cx="2295144" cy="206051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a:extLst>
              <a:ext uri="{FF2B5EF4-FFF2-40B4-BE49-F238E27FC236}">
                <a16:creationId xmlns:a16="http://schemas.microsoft.com/office/drawing/2014/main" id="{A01E4E50-D6C8-463C-8DC6-67FE3E493335}"/>
              </a:ext>
            </a:extLst>
          </p:cNvPr>
          <p:cNvSpPr/>
          <p:nvPr/>
        </p:nvSpPr>
        <p:spPr>
          <a:xfrm>
            <a:off x="1813715" y="3158361"/>
            <a:ext cx="2468025" cy="23682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16" name="Straight Connector 15">
            <a:extLst>
              <a:ext uri="{FF2B5EF4-FFF2-40B4-BE49-F238E27FC236}">
                <a16:creationId xmlns:a16="http://schemas.microsoft.com/office/drawing/2014/main" id="{65293AF1-377A-446A-A3F9-3CD5A175EBEA}"/>
              </a:ext>
            </a:extLst>
          </p:cNvPr>
          <p:cNvCxnSpPr>
            <a:cxnSpLocks/>
          </p:cNvCxnSpPr>
          <p:nvPr/>
        </p:nvCxnSpPr>
        <p:spPr>
          <a:xfrm>
            <a:off x="1679334" y="3216512"/>
            <a:ext cx="2487075" cy="54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BEC718-0777-41A2-9129-1AC27EFAA8F7}"/>
              </a:ext>
            </a:extLst>
          </p:cNvPr>
          <p:cNvCxnSpPr>
            <a:cxnSpLocks/>
          </p:cNvCxnSpPr>
          <p:nvPr/>
        </p:nvCxnSpPr>
        <p:spPr>
          <a:xfrm>
            <a:off x="1770774" y="5277028"/>
            <a:ext cx="5177605" cy="38328"/>
          </a:xfrm>
          <a:prstGeom prst="line">
            <a:avLst/>
          </a:prstGeom>
          <a:ln w="15875"/>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6A289AE-9B98-469C-BDAB-0B021AE94202}"/>
              </a:ext>
            </a:extLst>
          </p:cNvPr>
          <p:cNvGrpSpPr/>
          <p:nvPr/>
        </p:nvGrpSpPr>
        <p:grpSpPr>
          <a:xfrm>
            <a:off x="2665276" y="1351217"/>
            <a:ext cx="105912" cy="221491"/>
            <a:chOff x="2375531" y="1265957"/>
            <a:chExt cx="105912" cy="221491"/>
          </a:xfrm>
        </p:grpSpPr>
        <p:cxnSp>
          <p:nvCxnSpPr>
            <p:cNvPr id="19" name="Straight Connector 18">
              <a:extLst>
                <a:ext uri="{FF2B5EF4-FFF2-40B4-BE49-F238E27FC236}">
                  <a16:creationId xmlns:a16="http://schemas.microsoft.com/office/drawing/2014/main" id="{AC5D6066-2DF9-4ADC-ACC9-646678A4DBA3}"/>
                </a:ext>
              </a:extLst>
            </p:cNvPr>
            <p:cNvCxnSpPr>
              <a:cxnSpLocks/>
            </p:cNvCxnSpPr>
            <p:nvPr/>
          </p:nvCxnSpPr>
          <p:spPr>
            <a:xfrm>
              <a:off x="2375531" y="1265957"/>
              <a:ext cx="105912" cy="105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8DFA3DB-95AC-42D7-8E21-3FAB1F35E856}"/>
                </a:ext>
              </a:extLst>
            </p:cNvPr>
            <p:cNvCxnSpPr>
              <a:cxnSpLocks/>
            </p:cNvCxnSpPr>
            <p:nvPr/>
          </p:nvCxnSpPr>
          <p:spPr>
            <a:xfrm flipV="1">
              <a:off x="2383536" y="1378588"/>
              <a:ext cx="88651" cy="10886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A6D1E0C0-60B1-4A3B-B281-DF4C4F96C7D9}"/>
              </a:ext>
            </a:extLst>
          </p:cNvPr>
          <p:cNvGrpSpPr/>
          <p:nvPr/>
        </p:nvGrpSpPr>
        <p:grpSpPr>
          <a:xfrm>
            <a:off x="2743002" y="1346121"/>
            <a:ext cx="105912" cy="221491"/>
            <a:chOff x="2375531" y="1265957"/>
            <a:chExt cx="105912" cy="221491"/>
          </a:xfrm>
        </p:grpSpPr>
        <p:cxnSp>
          <p:nvCxnSpPr>
            <p:cNvPr id="22" name="Straight Connector 21">
              <a:extLst>
                <a:ext uri="{FF2B5EF4-FFF2-40B4-BE49-F238E27FC236}">
                  <a16:creationId xmlns:a16="http://schemas.microsoft.com/office/drawing/2014/main" id="{33194673-8F6F-498C-A896-EE0A3AED7964}"/>
                </a:ext>
              </a:extLst>
            </p:cNvPr>
            <p:cNvCxnSpPr>
              <a:cxnSpLocks/>
            </p:cNvCxnSpPr>
            <p:nvPr/>
          </p:nvCxnSpPr>
          <p:spPr>
            <a:xfrm>
              <a:off x="2375531" y="1265957"/>
              <a:ext cx="105912" cy="105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ACFB6DD-8D42-4C26-8B46-BC978A059DB0}"/>
                </a:ext>
              </a:extLst>
            </p:cNvPr>
            <p:cNvCxnSpPr>
              <a:cxnSpLocks/>
            </p:cNvCxnSpPr>
            <p:nvPr/>
          </p:nvCxnSpPr>
          <p:spPr>
            <a:xfrm flipV="1">
              <a:off x="2383536" y="1378588"/>
              <a:ext cx="88651" cy="10886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6DE65145-C429-4640-B0A1-64B72EF6CAED}"/>
              </a:ext>
            </a:extLst>
          </p:cNvPr>
          <p:cNvGrpSpPr/>
          <p:nvPr/>
        </p:nvGrpSpPr>
        <p:grpSpPr>
          <a:xfrm>
            <a:off x="5191969" y="1346381"/>
            <a:ext cx="181197" cy="226327"/>
            <a:chOff x="5183423" y="1149361"/>
            <a:chExt cx="181197" cy="226327"/>
          </a:xfrm>
        </p:grpSpPr>
        <p:grpSp>
          <p:nvGrpSpPr>
            <p:cNvPr id="25" name="Group 24">
              <a:extLst>
                <a:ext uri="{FF2B5EF4-FFF2-40B4-BE49-F238E27FC236}">
                  <a16:creationId xmlns:a16="http://schemas.microsoft.com/office/drawing/2014/main" id="{61A6A9C1-20DE-4D50-85B9-CFDD40CB0EA6}"/>
                </a:ext>
              </a:extLst>
            </p:cNvPr>
            <p:cNvGrpSpPr/>
            <p:nvPr/>
          </p:nvGrpSpPr>
          <p:grpSpPr>
            <a:xfrm>
              <a:off x="5183423" y="1149361"/>
              <a:ext cx="105912" cy="221491"/>
              <a:chOff x="2375531" y="1265957"/>
              <a:chExt cx="105912" cy="221491"/>
            </a:xfrm>
          </p:grpSpPr>
          <p:cxnSp>
            <p:nvCxnSpPr>
              <p:cNvPr id="29" name="Straight Connector 28">
                <a:extLst>
                  <a:ext uri="{FF2B5EF4-FFF2-40B4-BE49-F238E27FC236}">
                    <a16:creationId xmlns:a16="http://schemas.microsoft.com/office/drawing/2014/main" id="{9F03223C-FA09-4FBB-879E-627A082CE6FA}"/>
                  </a:ext>
                </a:extLst>
              </p:cNvPr>
              <p:cNvCxnSpPr>
                <a:cxnSpLocks/>
              </p:cNvCxnSpPr>
              <p:nvPr/>
            </p:nvCxnSpPr>
            <p:spPr>
              <a:xfrm>
                <a:off x="2375531" y="1265957"/>
                <a:ext cx="105912" cy="105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29C800-1105-4C09-81EA-B0B68740E19C}"/>
                  </a:ext>
                </a:extLst>
              </p:cNvPr>
              <p:cNvCxnSpPr>
                <a:cxnSpLocks/>
              </p:cNvCxnSpPr>
              <p:nvPr/>
            </p:nvCxnSpPr>
            <p:spPr>
              <a:xfrm flipV="1">
                <a:off x="2383536" y="1378588"/>
                <a:ext cx="88651" cy="10886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C5AC6713-BC4A-4D4F-A6BF-9FAC3AB2DCDE}"/>
                </a:ext>
              </a:extLst>
            </p:cNvPr>
            <p:cNvGrpSpPr/>
            <p:nvPr/>
          </p:nvGrpSpPr>
          <p:grpSpPr>
            <a:xfrm>
              <a:off x="5258708" y="1154197"/>
              <a:ext cx="105912" cy="221491"/>
              <a:chOff x="2375531" y="1265957"/>
              <a:chExt cx="105912" cy="221491"/>
            </a:xfrm>
          </p:grpSpPr>
          <p:cxnSp>
            <p:nvCxnSpPr>
              <p:cNvPr id="27" name="Straight Connector 26">
                <a:extLst>
                  <a:ext uri="{FF2B5EF4-FFF2-40B4-BE49-F238E27FC236}">
                    <a16:creationId xmlns:a16="http://schemas.microsoft.com/office/drawing/2014/main" id="{41DAC3F5-2F44-41AC-845C-6B19F29E14E1}"/>
                  </a:ext>
                </a:extLst>
              </p:cNvPr>
              <p:cNvCxnSpPr>
                <a:cxnSpLocks/>
              </p:cNvCxnSpPr>
              <p:nvPr/>
            </p:nvCxnSpPr>
            <p:spPr>
              <a:xfrm>
                <a:off x="2375531" y="1265957"/>
                <a:ext cx="105912" cy="105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6243ACD-F836-4505-B561-F6410BFD8E15}"/>
                  </a:ext>
                </a:extLst>
              </p:cNvPr>
              <p:cNvCxnSpPr>
                <a:cxnSpLocks/>
              </p:cNvCxnSpPr>
              <p:nvPr/>
            </p:nvCxnSpPr>
            <p:spPr>
              <a:xfrm flipV="1">
                <a:off x="2383536" y="1378588"/>
                <a:ext cx="88651" cy="10886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31" name="Oval 30">
            <a:extLst>
              <a:ext uri="{FF2B5EF4-FFF2-40B4-BE49-F238E27FC236}">
                <a16:creationId xmlns:a16="http://schemas.microsoft.com/office/drawing/2014/main" id="{3484DB6B-E526-4F2C-97C6-319B42DE3B02}"/>
              </a:ext>
            </a:extLst>
          </p:cNvPr>
          <p:cNvSpPr/>
          <p:nvPr/>
        </p:nvSpPr>
        <p:spPr>
          <a:xfrm>
            <a:off x="6222126" y="1038529"/>
            <a:ext cx="1126673" cy="864073"/>
          </a:xfrm>
          <a:prstGeom prst="ellipse">
            <a:avLst/>
          </a:prstGeom>
          <a:blipFill dpi="0" rotWithShape="1">
            <a:blip r:embed="rId3"/>
            <a:srcRect/>
            <a:stretch>
              <a:fillRect l="13000" t="13000" r="17000" b="9000"/>
            </a:stretch>
          </a:bli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ZA" dirty="0"/>
          </a:p>
        </p:txBody>
      </p:sp>
      <p:sp>
        <p:nvSpPr>
          <p:cNvPr id="32" name="TextBox 31">
            <a:extLst>
              <a:ext uri="{FF2B5EF4-FFF2-40B4-BE49-F238E27FC236}">
                <a16:creationId xmlns:a16="http://schemas.microsoft.com/office/drawing/2014/main" id="{566EB33F-0856-47D1-9853-3BCB7DF712DA}"/>
              </a:ext>
            </a:extLst>
          </p:cNvPr>
          <p:cNvSpPr txBox="1"/>
          <p:nvPr/>
        </p:nvSpPr>
        <p:spPr>
          <a:xfrm>
            <a:off x="314758" y="1890826"/>
            <a:ext cx="1942106" cy="784830"/>
          </a:xfrm>
          <a:prstGeom prst="rect">
            <a:avLst/>
          </a:prstGeom>
          <a:noFill/>
        </p:spPr>
        <p:txBody>
          <a:bodyPr wrap="square" rtlCol="0">
            <a:spAutoFit/>
          </a:bodyPr>
          <a:lstStyle/>
          <a:p>
            <a:pPr algn="ctr"/>
            <a:r>
              <a:rPr lang="en-ZA" sz="900" i="1" dirty="0">
                <a:solidFill>
                  <a:schemeClr val="tx1">
                    <a:lumMod val="65000"/>
                    <a:lumOff val="35000"/>
                  </a:schemeClr>
                </a:solidFill>
                <a:latin typeface="Arial Nova" panose="020B0504020202020204" pitchFamily="34" charset="0"/>
              </a:rPr>
              <a:t>Once portfolio has been originated and funding requirement is identified, service providers are appointed (external arranger, legal advisor, auditor, trustee etc</a:t>
            </a:r>
          </a:p>
        </p:txBody>
      </p:sp>
      <p:sp>
        <p:nvSpPr>
          <p:cNvPr id="34" name="Oval 33">
            <a:extLst>
              <a:ext uri="{FF2B5EF4-FFF2-40B4-BE49-F238E27FC236}">
                <a16:creationId xmlns:a16="http://schemas.microsoft.com/office/drawing/2014/main" id="{D3CE5656-1010-46C4-8218-269680067358}"/>
              </a:ext>
            </a:extLst>
          </p:cNvPr>
          <p:cNvSpPr/>
          <p:nvPr/>
        </p:nvSpPr>
        <p:spPr>
          <a:xfrm>
            <a:off x="6097734" y="4914006"/>
            <a:ext cx="1126673" cy="630931"/>
          </a:xfrm>
          <a:prstGeom prst="ellipse">
            <a:avLst/>
          </a:prstGeom>
          <a:blipFill>
            <a:blip r:embed="rId4"/>
            <a:stretch>
              <a:fillRect/>
            </a:stretch>
          </a:bli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ZA" dirty="0"/>
          </a:p>
        </p:txBody>
      </p:sp>
      <p:sp>
        <p:nvSpPr>
          <p:cNvPr id="35" name="Oval 34">
            <a:extLst>
              <a:ext uri="{FF2B5EF4-FFF2-40B4-BE49-F238E27FC236}">
                <a16:creationId xmlns:a16="http://schemas.microsoft.com/office/drawing/2014/main" id="{DD019803-C8B9-447A-914E-12AA4C4BA4C8}"/>
              </a:ext>
            </a:extLst>
          </p:cNvPr>
          <p:cNvSpPr/>
          <p:nvPr/>
        </p:nvSpPr>
        <p:spPr>
          <a:xfrm>
            <a:off x="1204754" y="4892614"/>
            <a:ext cx="793235" cy="740296"/>
          </a:xfrm>
          <a:prstGeom prst="ellipse">
            <a:avLst/>
          </a:prstGeom>
          <a:blipFill>
            <a:blip r:embed="rId5"/>
            <a:stretch>
              <a:fillRect/>
            </a:stretch>
          </a:blip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ZA" dirty="0"/>
          </a:p>
        </p:txBody>
      </p:sp>
      <p:cxnSp>
        <p:nvCxnSpPr>
          <p:cNvPr id="36" name="Straight Connector 35">
            <a:extLst>
              <a:ext uri="{FF2B5EF4-FFF2-40B4-BE49-F238E27FC236}">
                <a16:creationId xmlns:a16="http://schemas.microsoft.com/office/drawing/2014/main" id="{130A4765-7C34-460D-B995-293557DA281E}"/>
              </a:ext>
            </a:extLst>
          </p:cNvPr>
          <p:cNvCxnSpPr>
            <a:cxnSpLocks/>
            <a:stCxn id="14" idx="0"/>
          </p:cNvCxnSpPr>
          <p:nvPr/>
        </p:nvCxnSpPr>
        <p:spPr>
          <a:xfrm>
            <a:off x="1770774" y="3216512"/>
            <a:ext cx="5691285" cy="2056"/>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88A86A48-59AB-4DC8-98DD-E8C02806C8CB}"/>
              </a:ext>
            </a:extLst>
          </p:cNvPr>
          <p:cNvSpPr/>
          <p:nvPr/>
        </p:nvSpPr>
        <p:spPr>
          <a:xfrm>
            <a:off x="4683301" y="2900221"/>
            <a:ext cx="1126673" cy="630931"/>
          </a:xfrm>
          <a:prstGeom prst="ellipse">
            <a:avLst/>
          </a:prstGeom>
          <a:blipFill>
            <a:blip r:embed="rId4"/>
            <a:stretch>
              <a:fillRect/>
            </a:stretch>
          </a:bli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ZA" dirty="0"/>
          </a:p>
        </p:txBody>
      </p:sp>
      <p:grpSp>
        <p:nvGrpSpPr>
          <p:cNvPr id="39" name="Group 38">
            <a:extLst>
              <a:ext uri="{FF2B5EF4-FFF2-40B4-BE49-F238E27FC236}">
                <a16:creationId xmlns:a16="http://schemas.microsoft.com/office/drawing/2014/main" id="{11D9047D-86D7-4DC7-BC8B-459CF1E5A54A}"/>
              </a:ext>
            </a:extLst>
          </p:cNvPr>
          <p:cNvGrpSpPr/>
          <p:nvPr/>
        </p:nvGrpSpPr>
        <p:grpSpPr>
          <a:xfrm rot="10800000">
            <a:off x="6421478" y="3108604"/>
            <a:ext cx="181197" cy="226327"/>
            <a:chOff x="5183423" y="1149361"/>
            <a:chExt cx="181197" cy="226327"/>
          </a:xfrm>
        </p:grpSpPr>
        <p:grpSp>
          <p:nvGrpSpPr>
            <p:cNvPr id="40" name="Group 39">
              <a:extLst>
                <a:ext uri="{FF2B5EF4-FFF2-40B4-BE49-F238E27FC236}">
                  <a16:creationId xmlns:a16="http://schemas.microsoft.com/office/drawing/2014/main" id="{B62F8C68-E3DB-4ADE-B099-E099B425750D}"/>
                </a:ext>
              </a:extLst>
            </p:cNvPr>
            <p:cNvGrpSpPr/>
            <p:nvPr/>
          </p:nvGrpSpPr>
          <p:grpSpPr>
            <a:xfrm>
              <a:off x="5183423" y="1149361"/>
              <a:ext cx="105912" cy="221491"/>
              <a:chOff x="2375531" y="1265957"/>
              <a:chExt cx="105912" cy="221491"/>
            </a:xfrm>
          </p:grpSpPr>
          <p:cxnSp>
            <p:nvCxnSpPr>
              <p:cNvPr id="44" name="Straight Connector 43">
                <a:extLst>
                  <a:ext uri="{FF2B5EF4-FFF2-40B4-BE49-F238E27FC236}">
                    <a16:creationId xmlns:a16="http://schemas.microsoft.com/office/drawing/2014/main" id="{581137D5-749E-4949-9D5F-F14C70F168EE}"/>
                  </a:ext>
                </a:extLst>
              </p:cNvPr>
              <p:cNvCxnSpPr>
                <a:cxnSpLocks/>
              </p:cNvCxnSpPr>
              <p:nvPr/>
            </p:nvCxnSpPr>
            <p:spPr>
              <a:xfrm>
                <a:off x="2375531" y="1265957"/>
                <a:ext cx="105912" cy="105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B4E3230-8F33-4F04-952A-FD8136F2BF56}"/>
                  </a:ext>
                </a:extLst>
              </p:cNvPr>
              <p:cNvCxnSpPr>
                <a:cxnSpLocks/>
              </p:cNvCxnSpPr>
              <p:nvPr/>
            </p:nvCxnSpPr>
            <p:spPr>
              <a:xfrm flipV="1">
                <a:off x="2383536" y="1378588"/>
                <a:ext cx="88651" cy="10886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08D74EF8-A5E7-485B-9BBF-1DD9249B224A}"/>
                </a:ext>
              </a:extLst>
            </p:cNvPr>
            <p:cNvGrpSpPr/>
            <p:nvPr/>
          </p:nvGrpSpPr>
          <p:grpSpPr>
            <a:xfrm>
              <a:off x="5258708" y="1154197"/>
              <a:ext cx="105912" cy="221491"/>
              <a:chOff x="2375531" y="1265957"/>
              <a:chExt cx="105912" cy="221491"/>
            </a:xfrm>
          </p:grpSpPr>
          <p:cxnSp>
            <p:nvCxnSpPr>
              <p:cNvPr id="42" name="Straight Connector 41">
                <a:extLst>
                  <a:ext uri="{FF2B5EF4-FFF2-40B4-BE49-F238E27FC236}">
                    <a16:creationId xmlns:a16="http://schemas.microsoft.com/office/drawing/2014/main" id="{45D6F179-AD3D-4B60-8221-FCB764642CDB}"/>
                  </a:ext>
                </a:extLst>
              </p:cNvPr>
              <p:cNvCxnSpPr>
                <a:cxnSpLocks/>
              </p:cNvCxnSpPr>
              <p:nvPr/>
            </p:nvCxnSpPr>
            <p:spPr>
              <a:xfrm>
                <a:off x="2375531" y="1265957"/>
                <a:ext cx="105912" cy="105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632E267-7AA3-45C3-BC73-AADCE05CA2F3}"/>
                  </a:ext>
                </a:extLst>
              </p:cNvPr>
              <p:cNvCxnSpPr>
                <a:cxnSpLocks/>
              </p:cNvCxnSpPr>
              <p:nvPr/>
            </p:nvCxnSpPr>
            <p:spPr>
              <a:xfrm flipV="1">
                <a:off x="2383536" y="1378588"/>
                <a:ext cx="88651" cy="10886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46" name="Group 45">
            <a:extLst>
              <a:ext uri="{FF2B5EF4-FFF2-40B4-BE49-F238E27FC236}">
                <a16:creationId xmlns:a16="http://schemas.microsoft.com/office/drawing/2014/main" id="{CE50CE69-2C39-4C16-95F7-9926D17B0985}"/>
              </a:ext>
            </a:extLst>
          </p:cNvPr>
          <p:cNvGrpSpPr/>
          <p:nvPr/>
        </p:nvGrpSpPr>
        <p:grpSpPr>
          <a:xfrm rot="10800000">
            <a:off x="3755321" y="3103768"/>
            <a:ext cx="181197" cy="226327"/>
            <a:chOff x="5183423" y="1149361"/>
            <a:chExt cx="181197" cy="226327"/>
          </a:xfrm>
        </p:grpSpPr>
        <p:grpSp>
          <p:nvGrpSpPr>
            <p:cNvPr id="47" name="Group 46">
              <a:extLst>
                <a:ext uri="{FF2B5EF4-FFF2-40B4-BE49-F238E27FC236}">
                  <a16:creationId xmlns:a16="http://schemas.microsoft.com/office/drawing/2014/main" id="{82DAE043-46CD-460F-A5B8-BD9D671AD369}"/>
                </a:ext>
              </a:extLst>
            </p:cNvPr>
            <p:cNvGrpSpPr/>
            <p:nvPr/>
          </p:nvGrpSpPr>
          <p:grpSpPr>
            <a:xfrm>
              <a:off x="5183423" y="1149361"/>
              <a:ext cx="105912" cy="221491"/>
              <a:chOff x="2375531" y="1265957"/>
              <a:chExt cx="105912" cy="221491"/>
            </a:xfrm>
          </p:grpSpPr>
          <p:cxnSp>
            <p:nvCxnSpPr>
              <p:cNvPr id="51" name="Straight Connector 50">
                <a:extLst>
                  <a:ext uri="{FF2B5EF4-FFF2-40B4-BE49-F238E27FC236}">
                    <a16:creationId xmlns:a16="http://schemas.microsoft.com/office/drawing/2014/main" id="{99897FDD-1942-4A56-B14A-69D8F80664D7}"/>
                  </a:ext>
                </a:extLst>
              </p:cNvPr>
              <p:cNvCxnSpPr>
                <a:cxnSpLocks/>
              </p:cNvCxnSpPr>
              <p:nvPr/>
            </p:nvCxnSpPr>
            <p:spPr>
              <a:xfrm>
                <a:off x="2375531" y="1265957"/>
                <a:ext cx="105912" cy="105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4151CD0-CF77-4342-A370-07264E865411}"/>
                  </a:ext>
                </a:extLst>
              </p:cNvPr>
              <p:cNvCxnSpPr>
                <a:cxnSpLocks/>
              </p:cNvCxnSpPr>
              <p:nvPr/>
            </p:nvCxnSpPr>
            <p:spPr>
              <a:xfrm flipV="1">
                <a:off x="2383536" y="1378588"/>
                <a:ext cx="88651" cy="10886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7FBFB8EF-A024-47CC-8BCE-610E1637B29B}"/>
                </a:ext>
              </a:extLst>
            </p:cNvPr>
            <p:cNvGrpSpPr/>
            <p:nvPr/>
          </p:nvGrpSpPr>
          <p:grpSpPr>
            <a:xfrm>
              <a:off x="5258708" y="1154197"/>
              <a:ext cx="105912" cy="221491"/>
              <a:chOff x="2375531" y="1265957"/>
              <a:chExt cx="105912" cy="221491"/>
            </a:xfrm>
          </p:grpSpPr>
          <p:cxnSp>
            <p:nvCxnSpPr>
              <p:cNvPr id="49" name="Straight Connector 48">
                <a:extLst>
                  <a:ext uri="{FF2B5EF4-FFF2-40B4-BE49-F238E27FC236}">
                    <a16:creationId xmlns:a16="http://schemas.microsoft.com/office/drawing/2014/main" id="{6F5B530A-4BB7-432D-8BE7-7B7F9BA350B3}"/>
                  </a:ext>
                </a:extLst>
              </p:cNvPr>
              <p:cNvCxnSpPr>
                <a:cxnSpLocks/>
              </p:cNvCxnSpPr>
              <p:nvPr/>
            </p:nvCxnSpPr>
            <p:spPr>
              <a:xfrm>
                <a:off x="2375531" y="1265957"/>
                <a:ext cx="105912" cy="105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DAF7BAE-9FBC-41CE-8E03-7A54670CC5CD}"/>
                  </a:ext>
                </a:extLst>
              </p:cNvPr>
              <p:cNvCxnSpPr>
                <a:cxnSpLocks/>
              </p:cNvCxnSpPr>
              <p:nvPr/>
            </p:nvCxnSpPr>
            <p:spPr>
              <a:xfrm flipV="1">
                <a:off x="2383536" y="1378588"/>
                <a:ext cx="88651" cy="10886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53" name="Group 52">
            <a:extLst>
              <a:ext uri="{FF2B5EF4-FFF2-40B4-BE49-F238E27FC236}">
                <a16:creationId xmlns:a16="http://schemas.microsoft.com/office/drawing/2014/main" id="{DA8887A7-40E2-4EEE-B8D1-8CDD62F514D2}"/>
              </a:ext>
            </a:extLst>
          </p:cNvPr>
          <p:cNvGrpSpPr/>
          <p:nvPr/>
        </p:nvGrpSpPr>
        <p:grpSpPr>
          <a:xfrm rot="5400000">
            <a:off x="532603" y="4020443"/>
            <a:ext cx="181197" cy="226327"/>
            <a:chOff x="5183423" y="1149361"/>
            <a:chExt cx="181197" cy="226327"/>
          </a:xfrm>
        </p:grpSpPr>
        <p:grpSp>
          <p:nvGrpSpPr>
            <p:cNvPr id="54" name="Group 53">
              <a:extLst>
                <a:ext uri="{FF2B5EF4-FFF2-40B4-BE49-F238E27FC236}">
                  <a16:creationId xmlns:a16="http://schemas.microsoft.com/office/drawing/2014/main" id="{9151FC81-6EE6-42DE-BA99-B1EB70F19AD0}"/>
                </a:ext>
              </a:extLst>
            </p:cNvPr>
            <p:cNvGrpSpPr/>
            <p:nvPr/>
          </p:nvGrpSpPr>
          <p:grpSpPr>
            <a:xfrm>
              <a:off x="5183423" y="1149361"/>
              <a:ext cx="105912" cy="221491"/>
              <a:chOff x="2375531" y="1265957"/>
              <a:chExt cx="105912" cy="221491"/>
            </a:xfrm>
          </p:grpSpPr>
          <p:cxnSp>
            <p:nvCxnSpPr>
              <p:cNvPr id="58" name="Straight Connector 57">
                <a:extLst>
                  <a:ext uri="{FF2B5EF4-FFF2-40B4-BE49-F238E27FC236}">
                    <a16:creationId xmlns:a16="http://schemas.microsoft.com/office/drawing/2014/main" id="{74E7FF9D-7F1B-472E-A091-058C65197B2E}"/>
                  </a:ext>
                </a:extLst>
              </p:cNvPr>
              <p:cNvCxnSpPr>
                <a:cxnSpLocks/>
              </p:cNvCxnSpPr>
              <p:nvPr/>
            </p:nvCxnSpPr>
            <p:spPr>
              <a:xfrm>
                <a:off x="2375531" y="1265957"/>
                <a:ext cx="105912" cy="105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4C27620-4FC5-4734-BBEC-B12BF4221ECE}"/>
                  </a:ext>
                </a:extLst>
              </p:cNvPr>
              <p:cNvCxnSpPr>
                <a:cxnSpLocks/>
              </p:cNvCxnSpPr>
              <p:nvPr/>
            </p:nvCxnSpPr>
            <p:spPr>
              <a:xfrm flipV="1">
                <a:off x="2383536" y="1378588"/>
                <a:ext cx="88651" cy="10886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0D7D3BE9-A668-4C1C-869E-7EED7B1C1204}"/>
                </a:ext>
              </a:extLst>
            </p:cNvPr>
            <p:cNvGrpSpPr/>
            <p:nvPr/>
          </p:nvGrpSpPr>
          <p:grpSpPr>
            <a:xfrm>
              <a:off x="5258708" y="1154197"/>
              <a:ext cx="105912" cy="221491"/>
              <a:chOff x="2375531" y="1265957"/>
              <a:chExt cx="105912" cy="221491"/>
            </a:xfrm>
          </p:grpSpPr>
          <p:cxnSp>
            <p:nvCxnSpPr>
              <p:cNvPr id="56" name="Straight Connector 55">
                <a:extLst>
                  <a:ext uri="{FF2B5EF4-FFF2-40B4-BE49-F238E27FC236}">
                    <a16:creationId xmlns:a16="http://schemas.microsoft.com/office/drawing/2014/main" id="{3750A5F7-A2F3-4812-A7A7-85FB91DEB892}"/>
                  </a:ext>
                </a:extLst>
              </p:cNvPr>
              <p:cNvCxnSpPr>
                <a:cxnSpLocks/>
              </p:cNvCxnSpPr>
              <p:nvPr/>
            </p:nvCxnSpPr>
            <p:spPr>
              <a:xfrm>
                <a:off x="2375531" y="1265957"/>
                <a:ext cx="105912" cy="105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97793B6-301F-41BF-8E89-8D6CF713B1AF}"/>
                  </a:ext>
                </a:extLst>
              </p:cNvPr>
              <p:cNvCxnSpPr>
                <a:cxnSpLocks/>
              </p:cNvCxnSpPr>
              <p:nvPr/>
            </p:nvCxnSpPr>
            <p:spPr>
              <a:xfrm flipV="1">
                <a:off x="2383536" y="1378588"/>
                <a:ext cx="88651" cy="10886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60" name="Group 59">
            <a:extLst>
              <a:ext uri="{FF2B5EF4-FFF2-40B4-BE49-F238E27FC236}">
                <a16:creationId xmlns:a16="http://schemas.microsoft.com/office/drawing/2014/main" id="{ECAD4DBF-9106-41EE-B280-4BA2A886CF97}"/>
              </a:ext>
            </a:extLst>
          </p:cNvPr>
          <p:cNvGrpSpPr/>
          <p:nvPr/>
        </p:nvGrpSpPr>
        <p:grpSpPr>
          <a:xfrm>
            <a:off x="3042778" y="5175005"/>
            <a:ext cx="181197" cy="226327"/>
            <a:chOff x="5183423" y="1149361"/>
            <a:chExt cx="181197" cy="226327"/>
          </a:xfrm>
        </p:grpSpPr>
        <p:grpSp>
          <p:nvGrpSpPr>
            <p:cNvPr id="61" name="Group 60">
              <a:extLst>
                <a:ext uri="{FF2B5EF4-FFF2-40B4-BE49-F238E27FC236}">
                  <a16:creationId xmlns:a16="http://schemas.microsoft.com/office/drawing/2014/main" id="{587096DE-E40E-4FD0-AA1F-A32A39733C41}"/>
                </a:ext>
              </a:extLst>
            </p:cNvPr>
            <p:cNvGrpSpPr/>
            <p:nvPr/>
          </p:nvGrpSpPr>
          <p:grpSpPr>
            <a:xfrm>
              <a:off x="5183423" y="1149361"/>
              <a:ext cx="105912" cy="221491"/>
              <a:chOff x="2375531" y="1265957"/>
              <a:chExt cx="105912" cy="221491"/>
            </a:xfrm>
          </p:grpSpPr>
          <p:cxnSp>
            <p:nvCxnSpPr>
              <p:cNvPr id="65" name="Straight Connector 64">
                <a:extLst>
                  <a:ext uri="{FF2B5EF4-FFF2-40B4-BE49-F238E27FC236}">
                    <a16:creationId xmlns:a16="http://schemas.microsoft.com/office/drawing/2014/main" id="{81480AA9-09E3-46D3-966D-498F7A18E4CF}"/>
                  </a:ext>
                </a:extLst>
              </p:cNvPr>
              <p:cNvCxnSpPr>
                <a:cxnSpLocks/>
              </p:cNvCxnSpPr>
              <p:nvPr/>
            </p:nvCxnSpPr>
            <p:spPr>
              <a:xfrm>
                <a:off x="2375531" y="1265957"/>
                <a:ext cx="105912" cy="105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E192015-5F99-4643-99A6-DC61BB59EE6A}"/>
                  </a:ext>
                </a:extLst>
              </p:cNvPr>
              <p:cNvCxnSpPr>
                <a:cxnSpLocks/>
              </p:cNvCxnSpPr>
              <p:nvPr/>
            </p:nvCxnSpPr>
            <p:spPr>
              <a:xfrm flipV="1">
                <a:off x="2383536" y="1378588"/>
                <a:ext cx="88651" cy="10886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94F5E707-E56A-4E23-ACA1-F4E616ED0024}"/>
                </a:ext>
              </a:extLst>
            </p:cNvPr>
            <p:cNvGrpSpPr/>
            <p:nvPr/>
          </p:nvGrpSpPr>
          <p:grpSpPr>
            <a:xfrm>
              <a:off x="5258708" y="1154197"/>
              <a:ext cx="105912" cy="221491"/>
              <a:chOff x="2375531" y="1265957"/>
              <a:chExt cx="105912" cy="221491"/>
            </a:xfrm>
          </p:grpSpPr>
          <p:cxnSp>
            <p:nvCxnSpPr>
              <p:cNvPr id="63" name="Straight Connector 62">
                <a:extLst>
                  <a:ext uri="{FF2B5EF4-FFF2-40B4-BE49-F238E27FC236}">
                    <a16:creationId xmlns:a16="http://schemas.microsoft.com/office/drawing/2014/main" id="{1443CE16-79DF-4C70-A92A-34EB5DAC7812}"/>
                  </a:ext>
                </a:extLst>
              </p:cNvPr>
              <p:cNvCxnSpPr>
                <a:cxnSpLocks/>
              </p:cNvCxnSpPr>
              <p:nvPr/>
            </p:nvCxnSpPr>
            <p:spPr>
              <a:xfrm>
                <a:off x="2375531" y="1265957"/>
                <a:ext cx="105912" cy="105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79A8C15-FCF8-4278-96A6-4F1B7464FC86}"/>
                  </a:ext>
                </a:extLst>
              </p:cNvPr>
              <p:cNvCxnSpPr>
                <a:cxnSpLocks/>
              </p:cNvCxnSpPr>
              <p:nvPr/>
            </p:nvCxnSpPr>
            <p:spPr>
              <a:xfrm flipV="1">
                <a:off x="2383536" y="1378588"/>
                <a:ext cx="88651" cy="10886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67" name="Group 66">
            <a:extLst>
              <a:ext uri="{FF2B5EF4-FFF2-40B4-BE49-F238E27FC236}">
                <a16:creationId xmlns:a16="http://schemas.microsoft.com/office/drawing/2014/main" id="{3E90BFCD-86E1-4B31-9339-91C7BB28B692}"/>
              </a:ext>
            </a:extLst>
          </p:cNvPr>
          <p:cNvGrpSpPr/>
          <p:nvPr/>
        </p:nvGrpSpPr>
        <p:grpSpPr>
          <a:xfrm>
            <a:off x="5207282" y="5202192"/>
            <a:ext cx="181197" cy="226327"/>
            <a:chOff x="5183423" y="1149361"/>
            <a:chExt cx="181197" cy="226327"/>
          </a:xfrm>
        </p:grpSpPr>
        <p:grpSp>
          <p:nvGrpSpPr>
            <p:cNvPr id="68" name="Group 67">
              <a:extLst>
                <a:ext uri="{FF2B5EF4-FFF2-40B4-BE49-F238E27FC236}">
                  <a16:creationId xmlns:a16="http://schemas.microsoft.com/office/drawing/2014/main" id="{25740DD3-644B-41C1-9D31-D86AFE2D82A1}"/>
                </a:ext>
              </a:extLst>
            </p:cNvPr>
            <p:cNvGrpSpPr/>
            <p:nvPr/>
          </p:nvGrpSpPr>
          <p:grpSpPr>
            <a:xfrm>
              <a:off x="5183423" y="1149361"/>
              <a:ext cx="105912" cy="221491"/>
              <a:chOff x="2375531" y="1265957"/>
              <a:chExt cx="105912" cy="221491"/>
            </a:xfrm>
          </p:grpSpPr>
          <p:cxnSp>
            <p:nvCxnSpPr>
              <p:cNvPr id="72" name="Straight Connector 71">
                <a:extLst>
                  <a:ext uri="{FF2B5EF4-FFF2-40B4-BE49-F238E27FC236}">
                    <a16:creationId xmlns:a16="http://schemas.microsoft.com/office/drawing/2014/main" id="{B79B102A-7912-4632-97E1-48DD8DFE1F8A}"/>
                  </a:ext>
                </a:extLst>
              </p:cNvPr>
              <p:cNvCxnSpPr>
                <a:cxnSpLocks/>
              </p:cNvCxnSpPr>
              <p:nvPr/>
            </p:nvCxnSpPr>
            <p:spPr>
              <a:xfrm>
                <a:off x="2375531" y="1265957"/>
                <a:ext cx="105912" cy="105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92C7C61-0CF4-40B0-97CA-DA1D5C7D2D8A}"/>
                  </a:ext>
                </a:extLst>
              </p:cNvPr>
              <p:cNvCxnSpPr>
                <a:cxnSpLocks/>
              </p:cNvCxnSpPr>
              <p:nvPr/>
            </p:nvCxnSpPr>
            <p:spPr>
              <a:xfrm flipV="1">
                <a:off x="2383536" y="1378588"/>
                <a:ext cx="88651" cy="10886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C8F5E44A-8AA6-4F8D-A4F3-F1D9BD1AFA10}"/>
                </a:ext>
              </a:extLst>
            </p:cNvPr>
            <p:cNvGrpSpPr/>
            <p:nvPr/>
          </p:nvGrpSpPr>
          <p:grpSpPr>
            <a:xfrm>
              <a:off x="5258708" y="1154197"/>
              <a:ext cx="105912" cy="221491"/>
              <a:chOff x="2375531" y="1265957"/>
              <a:chExt cx="105912" cy="221491"/>
            </a:xfrm>
          </p:grpSpPr>
          <p:cxnSp>
            <p:nvCxnSpPr>
              <p:cNvPr id="70" name="Straight Connector 69">
                <a:extLst>
                  <a:ext uri="{FF2B5EF4-FFF2-40B4-BE49-F238E27FC236}">
                    <a16:creationId xmlns:a16="http://schemas.microsoft.com/office/drawing/2014/main" id="{35187238-63E9-4308-AD1C-4E49C179DE26}"/>
                  </a:ext>
                </a:extLst>
              </p:cNvPr>
              <p:cNvCxnSpPr>
                <a:cxnSpLocks/>
              </p:cNvCxnSpPr>
              <p:nvPr/>
            </p:nvCxnSpPr>
            <p:spPr>
              <a:xfrm>
                <a:off x="2375531" y="1265957"/>
                <a:ext cx="105912" cy="105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0EF21B4-A83F-470E-A5A0-79DB13513ED4}"/>
                  </a:ext>
                </a:extLst>
              </p:cNvPr>
              <p:cNvCxnSpPr>
                <a:cxnSpLocks/>
              </p:cNvCxnSpPr>
              <p:nvPr/>
            </p:nvCxnSpPr>
            <p:spPr>
              <a:xfrm flipV="1">
                <a:off x="2383536" y="1378588"/>
                <a:ext cx="88651" cy="10886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74" name="Oval 73">
            <a:extLst>
              <a:ext uri="{FF2B5EF4-FFF2-40B4-BE49-F238E27FC236}">
                <a16:creationId xmlns:a16="http://schemas.microsoft.com/office/drawing/2014/main" id="{19D48BB2-4755-41EC-9F7B-7A6CAECDD2EA}"/>
              </a:ext>
            </a:extLst>
          </p:cNvPr>
          <p:cNvSpPr/>
          <p:nvPr/>
        </p:nvSpPr>
        <p:spPr>
          <a:xfrm>
            <a:off x="3893511" y="4966595"/>
            <a:ext cx="649224" cy="630931"/>
          </a:xfrm>
          <a:prstGeom prst="ellipse">
            <a:avLst/>
          </a:prstGeom>
          <a:blipFill>
            <a:blip r:embed="rId6"/>
            <a:stretch>
              <a:fillRect/>
            </a:stretch>
          </a:blip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ZA" dirty="0"/>
          </a:p>
        </p:txBody>
      </p:sp>
      <p:sp>
        <p:nvSpPr>
          <p:cNvPr id="76" name="TextBox 75">
            <a:extLst>
              <a:ext uri="{FF2B5EF4-FFF2-40B4-BE49-F238E27FC236}">
                <a16:creationId xmlns:a16="http://schemas.microsoft.com/office/drawing/2014/main" id="{0ACBBB56-A41A-468B-8E70-A781E75E767D}"/>
              </a:ext>
            </a:extLst>
          </p:cNvPr>
          <p:cNvSpPr txBox="1"/>
          <p:nvPr/>
        </p:nvSpPr>
        <p:spPr>
          <a:xfrm>
            <a:off x="3228340" y="1898328"/>
            <a:ext cx="1658594" cy="784830"/>
          </a:xfrm>
          <a:prstGeom prst="rect">
            <a:avLst/>
          </a:prstGeom>
          <a:noFill/>
        </p:spPr>
        <p:txBody>
          <a:bodyPr wrap="square" rtlCol="0">
            <a:spAutoFit/>
          </a:bodyPr>
          <a:lstStyle/>
          <a:p>
            <a:pPr algn="ctr"/>
            <a:r>
              <a:rPr lang="en-ZA" sz="900" i="1" dirty="0">
                <a:solidFill>
                  <a:schemeClr val="tx1">
                    <a:lumMod val="65000"/>
                    <a:lumOff val="35000"/>
                  </a:schemeClr>
                </a:solidFill>
                <a:latin typeface="Arial Nova" panose="020B0504020202020204" pitchFamily="34" charset="0"/>
              </a:rPr>
              <a:t>The structure is designed (often with the assistance of bank partners) around the portfolio of assets and desired capital structure</a:t>
            </a:r>
          </a:p>
        </p:txBody>
      </p:sp>
      <p:sp>
        <p:nvSpPr>
          <p:cNvPr id="77" name="TextBox 76">
            <a:extLst>
              <a:ext uri="{FF2B5EF4-FFF2-40B4-BE49-F238E27FC236}">
                <a16:creationId xmlns:a16="http://schemas.microsoft.com/office/drawing/2014/main" id="{3AAFF40C-DD99-4B75-B28F-6312EEA5726F}"/>
              </a:ext>
            </a:extLst>
          </p:cNvPr>
          <p:cNvSpPr txBox="1"/>
          <p:nvPr/>
        </p:nvSpPr>
        <p:spPr>
          <a:xfrm>
            <a:off x="5940184" y="1879580"/>
            <a:ext cx="1658594" cy="646331"/>
          </a:xfrm>
          <a:prstGeom prst="rect">
            <a:avLst/>
          </a:prstGeom>
          <a:noFill/>
        </p:spPr>
        <p:txBody>
          <a:bodyPr wrap="square" rtlCol="0">
            <a:spAutoFit/>
          </a:bodyPr>
          <a:lstStyle/>
          <a:p>
            <a:pPr algn="ctr"/>
            <a:r>
              <a:rPr lang="en-ZA" sz="900" i="1" dirty="0">
                <a:solidFill>
                  <a:schemeClr val="tx1">
                    <a:lumMod val="65000"/>
                    <a:lumOff val="35000"/>
                  </a:schemeClr>
                </a:solidFill>
                <a:latin typeface="Arial Nova" panose="020B0504020202020204" pitchFamily="34" charset="0"/>
              </a:rPr>
              <a:t>The proposed deal is positioned with both SARB and (in most cases) the JSE for review and approval</a:t>
            </a:r>
          </a:p>
        </p:txBody>
      </p:sp>
      <p:sp>
        <p:nvSpPr>
          <p:cNvPr id="78" name="Oval 77">
            <a:extLst>
              <a:ext uri="{FF2B5EF4-FFF2-40B4-BE49-F238E27FC236}">
                <a16:creationId xmlns:a16="http://schemas.microsoft.com/office/drawing/2014/main" id="{BCBF9883-41F0-441F-97F0-BC393ECC4F70}"/>
              </a:ext>
            </a:extLst>
          </p:cNvPr>
          <p:cNvSpPr/>
          <p:nvPr/>
        </p:nvSpPr>
        <p:spPr>
          <a:xfrm>
            <a:off x="7173494" y="2924547"/>
            <a:ext cx="649224" cy="630931"/>
          </a:xfrm>
          <a:prstGeom prst="ellipse">
            <a:avLst/>
          </a:prstGeom>
          <a:blipFill>
            <a:blip r:embed="rId7"/>
            <a:stretch>
              <a:fillRect/>
            </a:stretch>
          </a:blip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ZA" dirty="0"/>
          </a:p>
        </p:txBody>
      </p:sp>
      <p:sp>
        <p:nvSpPr>
          <p:cNvPr id="79" name="TextBox 78">
            <a:extLst>
              <a:ext uri="{FF2B5EF4-FFF2-40B4-BE49-F238E27FC236}">
                <a16:creationId xmlns:a16="http://schemas.microsoft.com/office/drawing/2014/main" id="{80960332-E984-44DE-BB64-75A3DD8DDDCB}"/>
              </a:ext>
            </a:extLst>
          </p:cNvPr>
          <p:cNvSpPr txBox="1"/>
          <p:nvPr/>
        </p:nvSpPr>
        <p:spPr>
          <a:xfrm>
            <a:off x="6661070" y="3553881"/>
            <a:ext cx="1658594" cy="923330"/>
          </a:xfrm>
          <a:prstGeom prst="rect">
            <a:avLst/>
          </a:prstGeom>
          <a:noFill/>
        </p:spPr>
        <p:txBody>
          <a:bodyPr wrap="square" rtlCol="0">
            <a:spAutoFit/>
          </a:bodyPr>
          <a:lstStyle/>
          <a:p>
            <a:pPr algn="ctr"/>
            <a:r>
              <a:rPr lang="en-ZA" sz="900" i="1" dirty="0">
                <a:solidFill>
                  <a:schemeClr val="tx1">
                    <a:lumMod val="65000"/>
                    <a:lumOff val="35000"/>
                  </a:schemeClr>
                </a:solidFill>
                <a:latin typeface="Arial Nova" panose="020B0504020202020204" pitchFamily="34" charset="0"/>
              </a:rPr>
              <a:t>Auditors are engaged to ensure </a:t>
            </a:r>
            <a:r>
              <a:rPr lang="en-ZA" sz="900" b="1" i="1" dirty="0">
                <a:solidFill>
                  <a:schemeClr val="tx1">
                    <a:lumMod val="65000"/>
                    <a:lumOff val="35000"/>
                  </a:schemeClr>
                </a:solidFill>
                <a:latin typeface="Arial Nova" panose="020B0504020202020204" pitchFamily="34" charset="0"/>
              </a:rPr>
              <a:t>compliance</a:t>
            </a:r>
            <a:r>
              <a:rPr lang="en-ZA" sz="900" i="1" dirty="0">
                <a:solidFill>
                  <a:schemeClr val="tx1">
                    <a:lumMod val="65000"/>
                    <a:lumOff val="35000"/>
                  </a:schemeClr>
                </a:solidFill>
                <a:latin typeface="Arial Nova" panose="020B0504020202020204" pitchFamily="34" charset="0"/>
              </a:rPr>
              <a:t> of the deal with the securitisation exemption notice and to perform due diligence on the underlying portfolio</a:t>
            </a:r>
          </a:p>
        </p:txBody>
      </p:sp>
      <p:sp>
        <p:nvSpPr>
          <p:cNvPr id="80" name="TextBox 79">
            <a:extLst>
              <a:ext uri="{FF2B5EF4-FFF2-40B4-BE49-F238E27FC236}">
                <a16:creationId xmlns:a16="http://schemas.microsoft.com/office/drawing/2014/main" id="{8B7A5867-8333-4DA6-9D98-D0C861F328C4}"/>
              </a:ext>
            </a:extLst>
          </p:cNvPr>
          <p:cNvSpPr txBox="1"/>
          <p:nvPr/>
        </p:nvSpPr>
        <p:spPr>
          <a:xfrm>
            <a:off x="4385990" y="3555040"/>
            <a:ext cx="1658594" cy="1061829"/>
          </a:xfrm>
          <a:prstGeom prst="rect">
            <a:avLst/>
          </a:prstGeom>
          <a:noFill/>
        </p:spPr>
        <p:txBody>
          <a:bodyPr wrap="square" rtlCol="0">
            <a:spAutoFit/>
          </a:bodyPr>
          <a:lstStyle/>
          <a:p>
            <a:pPr algn="ctr"/>
            <a:r>
              <a:rPr lang="en-ZA" sz="900" i="1" dirty="0">
                <a:solidFill>
                  <a:schemeClr val="tx1">
                    <a:lumMod val="65000"/>
                    <a:lumOff val="35000"/>
                  </a:schemeClr>
                </a:solidFill>
                <a:latin typeface="Arial Nova" panose="020B0504020202020204" pitchFamily="34" charset="0"/>
              </a:rPr>
              <a:t>Following an analysis of the portfolio’s historical performance and a review of the originator and servicer, the rating agency expresses a preliminary opinion on the notes to be issued</a:t>
            </a:r>
          </a:p>
        </p:txBody>
      </p:sp>
      <p:sp>
        <p:nvSpPr>
          <p:cNvPr id="81" name="TextBox 80">
            <a:extLst>
              <a:ext uri="{FF2B5EF4-FFF2-40B4-BE49-F238E27FC236}">
                <a16:creationId xmlns:a16="http://schemas.microsoft.com/office/drawing/2014/main" id="{0FD4411B-A1D7-4222-A386-83E101710ED5}"/>
              </a:ext>
            </a:extLst>
          </p:cNvPr>
          <p:cNvSpPr txBox="1"/>
          <p:nvPr/>
        </p:nvSpPr>
        <p:spPr>
          <a:xfrm>
            <a:off x="1619559" y="3555039"/>
            <a:ext cx="1890260" cy="1061829"/>
          </a:xfrm>
          <a:prstGeom prst="rect">
            <a:avLst/>
          </a:prstGeom>
          <a:noFill/>
        </p:spPr>
        <p:txBody>
          <a:bodyPr wrap="square" rtlCol="0">
            <a:spAutoFit/>
          </a:bodyPr>
          <a:lstStyle/>
          <a:p>
            <a:pPr algn="ctr"/>
            <a:r>
              <a:rPr lang="en-ZA" sz="900" i="1" dirty="0">
                <a:solidFill>
                  <a:schemeClr val="tx1">
                    <a:lumMod val="65000"/>
                    <a:lumOff val="35000"/>
                  </a:schemeClr>
                </a:solidFill>
                <a:latin typeface="Arial Nova" panose="020B0504020202020204" pitchFamily="34" charset="0"/>
              </a:rPr>
              <a:t>The deal is marketed by way of roadshow, investors are then generally given 2-3 weeks to perform credit analysis ahead of the auction / bookbuild. </a:t>
            </a:r>
            <a:r>
              <a:rPr lang="en-ZA" sz="900" b="1" i="1" dirty="0">
                <a:solidFill>
                  <a:schemeClr val="tx1">
                    <a:lumMod val="65000"/>
                    <a:lumOff val="35000"/>
                  </a:schemeClr>
                </a:solidFill>
                <a:latin typeface="Arial Nova" panose="020B0504020202020204" pitchFamily="34" charset="0"/>
              </a:rPr>
              <a:t>All materials </a:t>
            </a:r>
            <a:r>
              <a:rPr lang="en-ZA" sz="900" i="1" dirty="0">
                <a:solidFill>
                  <a:schemeClr val="tx1">
                    <a:lumMod val="65000"/>
                    <a:lumOff val="35000"/>
                  </a:schemeClr>
                </a:solidFill>
                <a:latin typeface="Arial Nova" panose="020B0504020202020204" pitchFamily="34" charset="0"/>
              </a:rPr>
              <a:t>are made available for scrutiny</a:t>
            </a:r>
          </a:p>
        </p:txBody>
      </p:sp>
      <p:sp>
        <p:nvSpPr>
          <p:cNvPr id="82" name="TextBox 81">
            <a:extLst>
              <a:ext uri="{FF2B5EF4-FFF2-40B4-BE49-F238E27FC236}">
                <a16:creationId xmlns:a16="http://schemas.microsoft.com/office/drawing/2014/main" id="{B4A2CD3E-8109-454D-8C5D-7282FA15E5A9}"/>
              </a:ext>
            </a:extLst>
          </p:cNvPr>
          <p:cNvSpPr txBox="1"/>
          <p:nvPr/>
        </p:nvSpPr>
        <p:spPr>
          <a:xfrm>
            <a:off x="3307831" y="5655767"/>
            <a:ext cx="1861935" cy="784830"/>
          </a:xfrm>
          <a:prstGeom prst="rect">
            <a:avLst/>
          </a:prstGeom>
          <a:noFill/>
        </p:spPr>
        <p:txBody>
          <a:bodyPr wrap="square" rtlCol="0">
            <a:spAutoFit/>
          </a:bodyPr>
          <a:lstStyle/>
          <a:p>
            <a:pPr algn="ctr"/>
            <a:r>
              <a:rPr lang="en-ZA" sz="900" i="1" dirty="0">
                <a:solidFill>
                  <a:schemeClr val="tx1">
                    <a:lumMod val="65000"/>
                    <a:lumOff val="35000"/>
                  </a:schemeClr>
                </a:solidFill>
                <a:latin typeface="Arial Nova" panose="020B0504020202020204" pitchFamily="34" charset="0"/>
              </a:rPr>
              <a:t>Notes are issued subject to satisfaction of various CPs, proceeds are then used to acquire the earmarked portfolio of assets</a:t>
            </a:r>
          </a:p>
        </p:txBody>
      </p:sp>
      <p:sp>
        <p:nvSpPr>
          <p:cNvPr id="83" name="TextBox 82">
            <a:extLst>
              <a:ext uri="{FF2B5EF4-FFF2-40B4-BE49-F238E27FC236}">
                <a16:creationId xmlns:a16="http://schemas.microsoft.com/office/drawing/2014/main" id="{F4A33BFA-CAD2-4E13-98C7-9FDEF62AFBF1}"/>
              </a:ext>
            </a:extLst>
          </p:cNvPr>
          <p:cNvSpPr txBox="1"/>
          <p:nvPr/>
        </p:nvSpPr>
        <p:spPr>
          <a:xfrm>
            <a:off x="5620457" y="5608207"/>
            <a:ext cx="2202261" cy="507831"/>
          </a:xfrm>
          <a:prstGeom prst="rect">
            <a:avLst/>
          </a:prstGeom>
          <a:noFill/>
        </p:spPr>
        <p:txBody>
          <a:bodyPr wrap="square" rtlCol="0">
            <a:spAutoFit/>
          </a:bodyPr>
          <a:lstStyle/>
          <a:p>
            <a:pPr algn="ctr"/>
            <a:r>
              <a:rPr lang="en-ZA" sz="900" i="1" dirty="0">
                <a:solidFill>
                  <a:schemeClr val="tx1">
                    <a:lumMod val="65000"/>
                    <a:lumOff val="35000"/>
                  </a:schemeClr>
                </a:solidFill>
                <a:latin typeface="Arial Nova" panose="020B0504020202020204" pitchFamily="34" charset="0"/>
              </a:rPr>
              <a:t>The deal is managed post close subject to monitoring by i) rating agency; ii) independent trustee; iii) JSE; iv) external auditors; v) SARB supervisory division</a:t>
            </a:r>
          </a:p>
        </p:txBody>
      </p:sp>
      <p:sp>
        <p:nvSpPr>
          <p:cNvPr id="84" name="TextBox 83">
            <a:extLst>
              <a:ext uri="{FF2B5EF4-FFF2-40B4-BE49-F238E27FC236}">
                <a16:creationId xmlns:a16="http://schemas.microsoft.com/office/drawing/2014/main" id="{1A8059FA-2339-4056-A721-18719894BFC1}"/>
              </a:ext>
            </a:extLst>
          </p:cNvPr>
          <p:cNvSpPr txBox="1"/>
          <p:nvPr/>
        </p:nvSpPr>
        <p:spPr>
          <a:xfrm>
            <a:off x="405064" y="5648477"/>
            <a:ext cx="2327926" cy="507831"/>
          </a:xfrm>
          <a:prstGeom prst="rect">
            <a:avLst/>
          </a:prstGeom>
          <a:noFill/>
        </p:spPr>
        <p:txBody>
          <a:bodyPr wrap="square" rtlCol="0">
            <a:spAutoFit/>
          </a:bodyPr>
          <a:lstStyle/>
          <a:p>
            <a:pPr algn="ctr"/>
            <a:r>
              <a:rPr lang="en-ZA" sz="900" i="1" dirty="0">
                <a:solidFill>
                  <a:schemeClr val="tx1">
                    <a:lumMod val="65000"/>
                    <a:lumOff val="35000"/>
                  </a:schemeClr>
                </a:solidFill>
                <a:latin typeface="Arial Nova" panose="020B0504020202020204" pitchFamily="34" charset="0"/>
              </a:rPr>
              <a:t>Notes are generally placed in the market by way of public auction through authorised dealers</a:t>
            </a:r>
          </a:p>
        </p:txBody>
      </p:sp>
      <p:sp>
        <p:nvSpPr>
          <p:cNvPr id="85" name="Oval 84">
            <a:extLst>
              <a:ext uri="{FF2B5EF4-FFF2-40B4-BE49-F238E27FC236}">
                <a16:creationId xmlns:a16="http://schemas.microsoft.com/office/drawing/2014/main" id="{4F05EDE2-159E-40C2-830B-20D72125C8FD}"/>
              </a:ext>
            </a:extLst>
          </p:cNvPr>
          <p:cNvSpPr/>
          <p:nvPr/>
        </p:nvSpPr>
        <p:spPr>
          <a:xfrm>
            <a:off x="2187107" y="2824468"/>
            <a:ext cx="793235" cy="740296"/>
          </a:xfrm>
          <a:prstGeom prst="ellipse">
            <a:avLst/>
          </a:prstGeom>
          <a:blipFill dpi="0" rotWithShape="1">
            <a:blip r:embed="rId8"/>
            <a:srcRect/>
            <a:stretch>
              <a:fillRect l="6000" t="17000" r="6000" b="12000"/>
            </a:stretch>
          </a:blip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ZA" dirty="0"/>
          </a:p>
        </p:txBody>
      </p:sp>
      <p:sp>
        <p:nvSpPr>
          <p:cNvPr id="75" name="Oval 74">
            <a:extLst>
              <a:ext uri="{FF2B5EF4-FFF2-40B4-BE49-F238E27FC236}">
                <a16:creationId xmlns:a16="http://schemas.microsoft.com/office/drawing/2014/main" id="{09D39A95-726C-40ED-A6BF-84F311F8C8EE}"/>
              </a:ext>
            </a:extLst>
          </p:cNvPr>
          <p:cNvSpPr/>
          <p:nvPr/>
        </p:nvSpPr>
        <p:spPr>
          <a:xfrm>
            <a:off x="823725" y="1167899"/>
            <a:ext cx="1048618" cy="630931"/>
          </a:xfrm>
          <a:prstGeom prst="ellipse">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ZA" sz="1000" b="1" dirty="0">
                <a:solidFill>
                  <a:schemeClr val="tx1">
                    <a:lumMod val="65000"/>
                    <a:lumOff val="35000"/>
                  </a:schemeClr>
                </a:solidFill>
              </a:rPr>
              <a:t>Originator</a:t>
            </a:r>
          </a:p>
        </p:txBody>
      </p:sp>
      <p:sp>
        <p:nvSpPr>
          <p:cNvPr id="33" name="Oval 32">
            <a:extLst>
              <a:ext uri="{FF2B5EF4-FFF2-40B4-BE49-F238E27FC236}">
                <a16:creationId xmlns:a16="http://schemas.microsoft.com/office/drawing/2014/main" id="{0E30766A-8017-4324-BF5C-E87DA0DC6A19}"/>
              </a:ext>
            </a:extLst>
          </p:cNvPr>
          <p:cNvSpPr/>
          <p:nvPr/>
        </p:nvSpPr>
        <p:spPr>
          <a:xfrm>
            <a:off x="3686177" y="1081729"/>
            <a:ext cx="854977" cy="740296"/>
          </a:xfrm>
          <a:prstGeom prst="ellipse">
            <a:avLst/>
          </a:prstGeom>
          <a:blipFill dpi="0" rotWithShape="1">
            <a:blip r:embed="rId8"/>
            <a:srcRect/>
            <a:stretch>
              <a:fillRect l="6000" t="17000" r="6000" b="12000"/>
            </a:stretch>
          </a:blip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ZA" dirty="0"/>
          </a:p>
        </p:txBody>
      </p:sp>
      <p:sp>
        <p:nvSpPr>
          <p:cNvPr id="2" name="Rectangle 1">
            <a:extLst>
              <a:ext uri="{FF2B5EF4-FFF2-40B4-BE49-F238E27FC236}">
                <a16:creationId xmlns:a16="http://schemas.microsoft.com/office/drawing/2014/main" id="{DC0119A2-5AD8-4117-B441-5100E05C2A4D}"/>
              </a:ext>
            </a:extLst>
          </p:cNvPr>
          <p:cNvSpPr/>
          <p:nvPr/>
        </p:nvSpPr>
        <p:spPr>
          <a:xfrm>
            <a:off x="4281740" y="2683158"/>
            <a:ext cx="1890260" cy="205846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5" name="Straight Arrow Connector 4">
            <a:extLst>
              <a:ext uri="{FF2B5EF4-FFF2-40B4-BE49-F238E27FC236}">
                <a16:creationId xmlns:a16="http://schemas.microsoft.com/office/drawing/2014/main" id="{72A96502-B875-4A9A-946F-1EABA2D90B82}"/>
              </a:ext>
            </a:extLst>
          </p:cNvPr>
          <p:cNvCxnSpPr>
            <a:cxnSpLocks/>
          </p:cNvCxnSpPr>
          <p:nvPr/>
        </p:nvCxnSpPr>
        <p:spPr>
          <a:xfrm>
            <a:off x="6172000" y="4616869"/>
            <a:ext cx="1765340"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3" name="TextBox 12">
            <a:extLst>
              <a:ext uri="{FF2B5EF4-FFF2-40B4-BE49-F238E27FC236}">
                <a16:creationId xmlns:a16="http://schemas.microsoft.com/office/drawing/2014/main" id="{CDEB84C4-73FD-44F9-A9EE-F4CA3928C2E4}"/>
              </a:ext>
            </a:extLst>
          </p:cNvPr>
          <p:cNvSpPr txBox="1"/>
          <p:nvPr/>
        </p:nvSpPr>
        <p:spPr>
          <a:xfrm>
            <a:off x="7937339" y="4397197"/>
            <a:ext cx="1177327" cy="1015663"/>
          </a:xfrm>
          <a:prstGeom prst="rect">
            <a:avLst/>
          </a:prstGeom>
          <a:noFill/>
        </p:spPr>
        <p:txBody>
          <a:bodyPr wrap="square" rtlCol="0">
            <a:spAutoFit/>
          </a:bodyPr>
          <a:lstStyle/>
          <a:p>
            <a:r>
              <a:rPr lang="en-ZA" sz="1200" b="1" i="1" dirty="0">
                <a:solidFill>
                  <a:schemeClr val="tx2">
                    <a:lumMod val="75000"/>
                  </a:schemeClr>
                </a:solidFill>
              </a:rPr>
              <a:t>Rating methodology fully transparent since back end of GFC</a:t>
            </a:r>
          </a:p>
        </p:txBody>
      </p:sp>
    </p:spTree>
    <p:extLst>
      <p:ext uri="{BB962C8B-B14F-4D97-AF65-F5344CB8AC3E}">
        <p14:creationId xmlns:p14="http://schemas.microsoft.com/office/powerpoint/2010/main" val="1744035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CCF2F-7407-8042-A9A8-169F3D6AB0DC}"/>
              </a:ext>
            </a:extLst>
          </p:cNvPr>
          <p:cNvSpPr>
            <a:spLocks noGrp="1"/>
          </p:cNvSpPr>
          <p:nvPr>
            <p:ph type="title"/>
          </p:nvPr>
        </p:nvSpPr>
        <p:spPr>
          <a:xfrm>
            <a:off x="482601" y="643467"/>
            <a:ext cx="2561709" cy="5571066"/>
          </a:xfrm>
        </p:spPr>
        <p:txBody>
          <a:bodyPr vert="horz" lIns="91440" tIns="45720" rIns="91440" bIns="45720" rtlCol="0" anchor="ctr">
            <a:normAutofit/>
          </a:bodyPr>
          <a:lstStyle/>
          <a:p>
            <a:r>
              <a:rPr lang="en-US" sz="2800" b="1" kern="1200" cap="all" spc="100" baseline="0" dirty="0">
                <a:solidFill>
                  <a:srgbClr val="FFFFFF"/>
                </a:solidFill>
                <a:latin typeface="+mj-lt"/>
                <a:ea typeface="+mj-ea"/>
                <a:cs typeface="+mj-cs"/>
              </a:rPr>
              <a:t>Introduction to securitisation</a:t>
            </a:r>
          </a:p>
        </p:txBody>
      </p:sp>
      <p:pic>
        <p:nvPicPr>
          <p:cNvPr id="5" name="Picture 4">
            <a:extLst>
              <a:ext uri="{FF2B5EF4-FFF2-40B4-BE49-F238E27FC236}">
                <a16:creationId xmlns:a16="http://schemas.microsoft.com/office/drawing/2014/main" id="{FE0D2D6F-CC10-5345-AC4C-312CB44D6212}"/>
              </a:ext>
            </a:extLst>
          </p:cNvPr>
          <p:cNvPicPr>
            <a:picLocks noChangeAspect="1"/>
          </p:cNvPicPr>
          <p:nvPr/>
        </p:nvPicPr>
        <p:blipFill rotWithShape="1">
          <a:blip r:embed="rId2">
            <a:extLst>
              <a:ext uri="{28A0092B-C50C-407E-A947-70E740481C1C}">
                <a14:useLocalDpi xmlns:a14="http://schemas.microsoft.com/office/drawing/2010/main" val="0"/>
              </a:ext>
            </a:extLst>
          </a:blip>
          <a:srcRect b="33389"/>
          <a:stretch/>
        </p:blipFill>
        <p:spPr>
          <a:xfrm>
            <a:off x="7989853" y="6123004"/>
            <a:ext cx="1050994" cy="606935"/>
          </a:xfrm>
          <a:prstGeom prst="rect">
            <a:avLst/>
          </a:prstGeom>
        </p:spPr>
      </p:pic>
      <p:pic>
        <p:nvPicPr>
          <p:cNvPr id="6" name="Picture 5">
            <a:extLst>
              <a:ext uri="{FF2B5EF4-FFF2-40B4-BE49-F238E27FC236}">
                <a16:creationId xmlns:a16="http://schemas.microsoft.com/office/drawing/2014/main" id="{E9B128B1-7528-4557-BE88-D1FD85BD58F0}"/>
              </a:ext>
            </a:extLst>
          </p:cNvPr>
          <p:cNvPicPr>
            <a:picLocks noChangeAspect="1"/>
          </p:cNvPicPr>
          <p:nvPr/>
        </p:nvPicPr>
        <p:blipFill>
          <a:blip r:embed="rId3"/>
          <a:stretch>
            <a:fillRect/>
          </a:stretch>
        </p:blipFill>
        <p:spPr>
          <a:xfrm>
            <a:off x="0" y="0"/>
            <a:ext cx="3497883" cy="6858000"/>
          </a:xfrm>
          <a:prstGeom prst="rect">
            <a:avLst/>
          </a:prstGeom>
        </p:spPr>
      </p:pic>
      <p:sp>
        <p:nvSpPr>
          <p:cNvPr id="7" name="Title 1">
            <a:extLst>
              <a:ext uri="{FF2B5EF4-FFF2-40B4-BE49-F238E27FC236}">
                <a16:creationId xmlns:a16="http://schemas.microsoft.com/office/drawing/2014/main" id="{F9305A19-0414-43C5-B7D5-C246D4FA4E97}"/>
              </a:ext>
            </a:extLst>
          </p:cNvPr>
          <p:cNvSpPr txBox="1">
            <a:spLocks/>
          </p:cNvSpPr>
          <p:nvPr/>
        </p:nvSpPr>
        <p:spPr>
          <a:xfrm>
            <a:off x="346439" y="643467"/>
            <a:ext cx="2817386" cy="557106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sz="2800" b="1" dirty="0">
                <a:solidFill>
                  <a:srgbClr val="FFFFFF"/>
                </a:solidFill>
              </a:rPr>
              <a:t>Introduction to securitisation</a:t>
            </a:r>
            <a:br>
              <a:rPr lang="en-US" sz="2800" b="1" dirty="0">
                <a:solidFill>
                  <a:srgbClr val="FFFFFF"/>
                </a:solidFill>
              </a:rPr>
            </a:br>
            <a:r>
              <a:rPr lang="en-US" sz="2800" b="1" dirty="0">
                <a:solidFill>
                  <a:srgbClr val="FFFFFF"/>
                </a:solidFill>
              </a:rPr>
              <a:t>(continued)</a:t>
            </a:r>
          </a:p>
        </p:txBody>
      </p:sp>
      <p:sp>
        <p:nvSpPr>
          <p:cNvPr id="9" name="Rectangle: Rounded Corners 8">
            <a:extLst>
              <a:ext uri="{FF2B5EF4-FFF2-40B4-BE49-F238E27FC236}">
                <a16:creationId xmlns:a16="http://schemas.microsoft.com/office/drawing/2014/main" id="{0731332D-C4F0-4F86-BD7B-0DA9B234C6DA}"/>
              </a:ext>
            </a:extLst>
          </p:cNvPr>
          <p:cNvSpPr/>
          <p:nvPr/>
        </p:nvSpPr>
        <p:spPr>
          <a:xfrm>
            <a:off x="3634274" y="228687"/>
            <a:ext cx="5276261" cy="41478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r>
              <a:rPr lang="en-ZA" dirty="0"/>
              <a:t>Benefits of Securitisation</a:t>
            </a:r>
          </a:p>
        </p:txBody>
      </p:sp>
      <p:sp>
        <p:nvSpPr>
          <p:cNvPr id="3" name="Rectangle 2">
            <a:extLst>
              <a:ext uri="{FF2B5EF4-FFF2-40B4-BE49-F238E27FC236}">
                <a16:creationId xmlns:a16="http://schemas.microsoft.com/office/drawing/2014/main" id="{9806E350-23EA-4105-A9A2-5AEECD41A921}"/>
              </a:ext>
            </a:extLst>
          </p:cNvPr>
          <p:cNvSpPr/>
          <p:nvPr/>
        </p:nvSpPr>
        <p:spPr>
          <a:xfrm>
            <a:off x="3180472" y="643467"/>
            <a:ext cx="5730063" cy="5357813"/>
          </a:xfrm>
          <a:prstGeom prst="rect">
            <a:avLst/>
          </a:prstGeom>
        </p:spPr>
        <p:txBody>
          <a:bodyPr wrap="square">
            <a:spAutoFit/>
          </a:bodyPr>
          <a:lstStyle/>
          <a:p>
            <a:pPr lvl="0">
              <a:lnSpc>
                <a:spcPts val="1400"/>
              </a:lnSpc>
            </a:pPr>
            <a:endParaRPr lang="en-US" sz="1400" dirty="0">
              <a:solidFill>
                <a:schemeClr val="tx1">
                  <a:lumMod val="85000"/>
                  <a:lumOff val="15000"/>
                </a:schemeClr>
              </a:solidFill>
            </a:endParaRPr>
          </a:p>
          <a:p>
            <a:pPr lvl="1">
              <a:lnSpc>
                <a:spcPts val="1200"/>
              </a:lnSpc>
            </a:pPr>
            <a:r>
              <a:rPr lang="en-GB" sz="1400" b="1" i="1" u="sng" dirty="0">
                <a:solidFill>
                  <a:schemeClr val="tx1">
                    <a:lumMod val="85000"/>
                    <a:lumOff val="15000"/>
                  </a:schemeClr>
                </a:solidFill>
              </a:rPr>
              <a:t>Corporates</a:t>
            </a:r>
          </a:p>
          <a:p>
            <a:pPr lvl="1">
              <a:lnSpc>
                <a:spcPts val="1200"/>
              </a:lnSpc>
            </a:pPr>
            <a:endParaRPr lang="en-GB" sz="1400" dirty="0">
              <a:solidFill>
                <a:schemeClr val="tx1">
                  <a:lumMod val="85000"/>
                  <a:lumOff val="15000"/>
                </a:schemeClr>
              </a:solidFill>
            </a:endParaRPr>
          </a:p>
          <a:p>
            <a:pPr marL="742950" lvl="1" indent="-285750">
              <a:lnSpc>
                <a:spcPts val="1200"/>
              </a:lnSpc>
              <a:buFont typeface="Wingdings" panose="05000000000000000000" pitchFamily="2" charset="2"/>
              <a:buChar char="Ø"/>
            </a:pPr>
            <a:r>
              <a:rPr lang="en-GB" sz="1400" b="1" dirty="0">
                <a:solidFill>
                  <a:schemeClr val="tx1">
                    <a:lumMod val="85000"/>
                    <a:lumOff val="15000"/>
                  </a:schemeClr>
                </a:solidFill>
              </a:rPr>
              <a:t>Enables access to funding </a:t>
            </a:r>
            <a:r>
              <a:rPr lang="en-GB" sz="1400" dirty="0">
                <a:solidFill>
                  <a:schemeClr val="tx1">
                    <a:lumMod val="85000"/>
                    <a:lumOff val="15000"/>
                  </a:schemeClr>
                </a:solidFill>
              </a:rPr>
              <a:t>by </a:t>
            </a:r>
            <a:r>
              <a:rPr lang="en-ZA" sz="1400" dirty="0">
                <a:solidFill>
                  <a:schemeClr val="tx1">
                    <a:lumMod val="85000"/>
                    <a:lumOff val="15000"/>
                  </a:schemeClr>
                </a:solidFill>
              </a:rPr>
              <a:t>allowing corporates to raise capital market funding against high quality receivables that are repackaged into credit enhanced debt securities. The credit rating enhancement over the corporate’s rating gives a cost benefit.</a:t>
            </a:r>
          </a:p>
          <a:p>
            <a:pPr marL="742950" lvl="1" indent="-285750">
              <a:lnSpc>
                <a:spcPts val="1200"/>
              </a:lnSpc>
              <a:buFont typeface="Wingdings" panose="05000000000000000000" pitchFamily="2" charset="2"/>
              <a:buChar char="Ø"/>
            </a:pPr>
            <a:endParaRPr lang="en-GB" sz="1400" dirty="0">
              <a:solidFill>
                <a:schemeClr val="tx1">
                  <a:lumMod val="85000"/>
                  <a:lumOff val="15000"/>
                </a:schemeClr>
              </a:solidFill>
            </a:endParaRPr>
          </a:p>
          <a:p>
            <a:pPr marL="742950" lvl="1" indent="-285750">
              <a:lnSpc>
                <a:spcPts val="1200"/>
              </a:lnSpc>
              <a:buFont typeface="Wingdings" panose="05000000000000000000" pitchFamily="2" charset="2"/>
              <a:buChar char="Ø"/>
            </a:pPr>
            <a:r>
              <a:rPr lang="en-ZA" sz="1400" dirty="0">
                <a:solidFill>
                  <a:schemeClr val="tx1">
                    <a:lumMod val="85000"/>
                    <a:lumOff val="15000"/>
                  </a:schemeClr>
                </a:solidFill>
              </a:rPr>
              <a:t>This access has a direct “</a:t>
            </a:r>
            <a:r>
              <a:rPr lang="en-ZA" sz="1400" b="1" dirty="0">
                <a:solidFill>
                  <a:schemeClr val="tx1">
                    <a:lumMod val="85000"/>
                    <a:lumOff val="15000"/>
                  </a:schemeClr>
                </a:solidFill>
              </a:rPr>
              <a:t>pass through” benefit to consumers</a:t>
            </a:r>
            <a:r>
              <a:rPr lang="en-ZA" sz="1400" dirty="0">
                <a:solidFill>
                  <a:schemeClr val="tx1">
                    <a:lumMod val="85000"/>
                    <a:lumOff val="15000"/>
                  </a:schemeClr>
                </a:solidFill>
              </a:rPr>
              <a:t>/ </a:t>
            </a:r>
            <a:r>
              <a:rPr lang="en-ZA" sz="1400" b="1" dirty="0">
                <a:solidFill>
                  <a:schemeClr val="tx1">
                    <a:lumMod val="85000"/>
                    <a:lumOff val="15000"/>
                  </a:schemeClr>
                </a:solidFill>
              </a:rPr>
              <a:t>SMEs</a:t>
            </a:r>
            <a:r>
              <a:rPr lang="en-ZA" sz="1400" dirty="0">
                <a:solidFill>
                  <a:schemeClr val="tx1">
                    <a:lumMod val="85000"/>
                    <a:lumOff val="15000"/>
                  </a:schemeClr>
                </a:solidFill>
              </a:rPr>
              <a:t>, particularly in niche industries where banks do not have a big presence - this has assisted the SA economy and has had a significant social impact.</a:t>
            </a:r>
            <a:endParaRPr lang="en-GB" sz="1400" dirty="0">
              <a:solidFill>
                <a:schemeClr val="tx1">
                  <a:lumMod val="85000"/>
                  <a:lumOff val="15000"/>
                </a:schemeClr>
              </a:solidFill>
            </a:endParaRPr>
          </a:p>
          <a:p>
            <a:pPr marL="742950" lvl="1" indent="-285750">
              <a:lnSpc>
                <a:spcPts val="1200"/>
              </a:lnSpc>
              <a:buFont typeface="Wingdings" panose="05000000000000000000" pitchFamily="2" charset="2"/>
              <a:buChar char="Ø"/>
            </a:pPr>
            <a:endParaRPr lang="en-GB" sz="1400" dirty="0">
              <a:solidFill>
                <a:schemeClr val="tx1">
                  <a:lumMod val="85000"/>
                  <a:lumOff val="15000"/>
                </a:schemeClr>
              </a:solidFill>
            </a:endParaRPr>
          </a:p>
          <a:p>
            <a:pPr marL="742950" lvl="1" indent="-285750">
              <a:lnSpc>
                <a:spcPts val="1200"/>
              </a:lnSpc>
              <a:buFont typeface="Wingdings" panose="05000000000000000000" pitchFamily="2" charset="2"/>
              <a:buChar char="Ø"/>
            </a:pPr>
            <a:r>
              <a:rPr lang="en-GB" sz="1400" b="1" dirty="0">
                <a:solidFill>
                  <a:schemeClr val="tx1">
                    <a:lumMod val="85000"/>
                    <a:lumOff val="15000"/>
                  </a:schemeClr>
                </a:solidFill>
              </a:rPr>
              <a:t>Multi-tranched structure </a:t>
            </a:r>
            <a:r>
              <a:rPr lang="en-GB" sz="1400" dirty="0">
                <a:solidFill>
                  <a:schemeClr val="tx1">
                    <a:lumMod val="85000"/>
                    <a:lumOff val="15000"/>
                  </a:schemeClr>
                </a:solidFill>
              </a:rPr>
              <a:t>(and consequential effect of mitigating risk to investors through the process of subordination) results in a note offering that attracts a wide array of investors with differing opinions of risk inherent to the underlying portfolio of assets.</a:t>
            </a:r>
          </a:p>
          <a:p>
            <a:pPr lvl="1">
              <a:lnSpc>
                <a:spcPts val="1200"/>
              </a:lnSpc>
            </a:pPr>
            <a:endParaRPr lang="en-GB" sz="1400" dirty="0">
              <a:solidFill>
                <a:schemeClr val="tx1">
                  <a:lumMod val="85000"/>
                  <a:lumOff val="15000"/>
                </a:schemeClr>
              </a:solidFill>
            </a:endParaRPr>
          </a:p>
          <a:p>
            <a:pPr lvl="1">
              <a:lnSpc>
                <a:spcPts val="1200"/>
              </a:lnSpc>
            </a:pPr>
            <a:r>
              <a:rPr lang="en-GB" sz="1400" b="1" i="1" u="sng" dirty="0">
                <a:solidFill>
                  <a:schemeClr val="tx1">
                    <a:lumMod val="85000"/>
                    <a:lumOff val="15000"/>
                  </a:schemeClr>
                </a:solidFill>
              </a:rPr>
              <a:t>Banks</a:t>
            </a:r>
          </a:p>
          <a:p>
            <a:pPr lvl="1">
              <a:lnSpc>
                <a:spcPts val="1200"/>
              </a:lnSpc>
            </a:pPr>
            <a:endParaRPr lang="en-GB" sz="1400" b="1" i="1" u="sng" dirty="0">
              <a:solidFill>
                <a:schemeClr val="tx1">
                  <a:lumMod val="85000"/>
                  <a:lumOff val="15000"/>
                </a:schemeClr>
              </a:solidFill>
            </a:endParaRPr>
          </a:p>
          <a:p>
            <a:pPr marL="742950" lvl="1" indent="-285750">
              <a:lnSpc>
                <a:spcPts val="1200"/>
              </a:lnSpc>
              <a:buFont typeface="Wingdings" panose="05000000000000000000" pitchFamily="2" charset="2"/>
              <a:buChar char="Ø"/>
            </a:pPr>
            <a:r>
              <a:rPr lang="en-GB" sz="1400" b="1" dirty="0">
                <a:solidFill>
                  <a:schemeClr val="tx1">
                    <a:lumMod val="85000"/>
                    <a:lumOff val="15000"/>
                  </a:schemeClr>
                </a:solidFill>
              </a:rPr>
              <a:t>Diversification of funding sources </a:t>
            </a:r>
            <a:r>
              <a:rPr lang="en-GB" sz="1400" dirty="0">
                <a:solidFill>
                  <a:schemeClr val="tx1">
                    <a:lumMod val="85000"/>
                    <a:lumOff val="15000"/>
                  </a:schemeClr>
                </a:solidFill>
              </a:rPr>
              <a:t>to the extent that funding costs (and capital treatment) make sense.</a:t>
            </a:r>
          </a:p>
          <a:p>
            <a:pPr marL="742950" lvl="1" indent="-285750">
              <a:lnSpc>
                <a:spcPts val="1200"/>
              </a:lnSpc>
              <a:buFont typeface="Wingdings" panose="05000000000000000000" pitchFamily="2" charset="2"/>
              <a:buChar char="Ø"/>
            </a:pPr>
            <a:endParaRPr lang="en-GB" sz="1400" dirty="0">
              <a:solidFill>
                <a:schemeClr val="tx1">
                  <a:lumMod val="85000"/>
                  <a:lumOff val="15000"/>
                </a:schemeClr>
              </a:solidFill>
            </a:endParaRPr>
          </a:p>
          <a:p>
            <a:pPr marL="742950" lvl="1" indent="-285750">
              <a:lnSpc>
                <a:spcPts val="1200"/>
              </a:lnSpc>
              <a:buFont typeface="Wingdings" panose="05000000000000000000" pitchFamily="2" charset="2"/>
              <a:buChar char="Ø"/>
            </a:pPr>
            <a:r>
              <a:rPr lang="en-GB" sz="1400" b="1" dirty="0">
                <a:solidFill>
                  <a:schemeClr val="tx1">
                    <a:lumMod val="85000"/>
                    <a:lumOff val="15000"/>
                  </a:schemeClr>
                </a:solidFill>
              </a:rPr>
              <a:t>Creation of “Liquid” collateral </a:t>
            </a:r>
            <a:r>
              <a:rPr lang="en-GB" sz="1400" dirty="0">
                <a:solidFill>
                  <a:schemeClr val="tx1">
                    <a:lumMod val="85000"/>
                    <a:lumOff val="15000"/>
                  </a:schemeClr>
                </a:solidFill>
              </a:rPr>
              <a:t>for purpose of meeting the LCR under the SARB’s CLF programme.</a:t>
            </a:r>
            <a:endParaRPr lang="en-ZA" sz="1400" b="1" dirty="0">
              <a:solidFill>
                <a:schemeClr val="tx1">
                  <a:lumMod val="85000"/>
                  <a:lumOff val="15000"/>
                </a:schemeClr>
              </a:solidFill>
            </a:endParaRPr>
          </a:p>
          <a:p>
            <a:pPr lvl="1">
              <a:lnSpc>
                <a:spcPts val="1200"/>
              </a:lnSpc>
            </a:pPr>
            <a:br>
              <a:rPr lang="en-GB" sz="1400" dirty="0">
                <a:solidFill>
                  <a:schemeClr val="tx1">
                    <a:lumMod val="85000"/>
                    <a:lumOff val="15000"/>
                  </a:schemeClr>
                </a:solidFill>
              </a:rPr>
            </a:br>
            <a:r>
              <a:rPr lang="en-GB" sz="1400" b="1" i="1" u="sng" dirty="0">
                <a:solidFill>
                  <a:schemeClr val="tx1">
                    <a:lumMod val="85000"/>
                    <a:lumOff val="15000"/>
                  </a:schemeClr>
                </a:solidFill>
              </a:rPr>
              <a:t>Investors</a:t>
            </a:r>
          </a:p>
          <a:p>
            <a:pPr lvl="1">
              <a:lnSpc>
                <a:spcPts val="1200"/>
              </a:lnSpc>
            </a:pPr>
            <a:endParaRPr lang="en-GB" sz="1400" dirty="0">
              <a:solidFill>
                <a:schemeClr val="tx1">
                  <a:lumMod val="85000"/>
                  <a:lumOff val="15000"/>
                </a:schemeClr>
              </a:solidFill>
            </a:endParaRPr>
          </a:p>
          <a:p>
            <a:pPr marL="742950" lvl="1" indent="-285750">
              <a:lnSpc>
                <a:spcPts val="1200"/>
              </a:lnSpc>
              <a:buFont typeface="Wingdings" panose="05000000000000000000" pitchFamily="2" charset="2"/>
              <a:buChar char="Ø"/>
            </a:pPr>
            <a:r>
              <a:rPr lang="en-GB" sz="1400" dirty="0">
                <a:solidFill>
                  <a:schemeClr val="tx1">
                    <a:lumMod val="85000"/>
                    <a:lumOff val="15000"/>
                  </a:schemeClr>
                </a:solidFill>
              </a:rPr>
              <a:t>Enables indirect </a:t>
            </a:r>
            <a:r>
              <a:rPr lang="en-GB" sz="1400" b="1" dirty="0">
                <a:solidFill>
                  <a:schemeClr val="tx1">
                    <a:lumMod val="85000"/>
                    <a:lumOff val="15000"/>
                  </a:schemeClr>
                </a:solidFill>
              </a:rPr>
              <a:t>access to alternative asset classes </a:t>
            </a:r>
            <a:r>
              <a:rPr lang="en-GB" sz="1400" dirty="0">
                <a:solidFill>
                  <a:schemeClr val="tx1">
                    <a:lumMod val="85000"/>
                    <a:lumOff val="15000"/>
                  </a:schemeClr>
                </a:solidFill>
              </a:rPr>
              <a:t>which would otherwise not be possible. </a:t>
            </a:r>
          </a:p>
          <a:p>
            <a:pPr marL="742950" lvl="1" indent="-285750">
              <a:lnSpc>
                <a:spcPts val="1200"/>
              </a:lnSpc>
              <a:buFont typeface="Wingdings" panose="05000000000000000000" pitchFamily="2" charset="2"/>
              <a:buChar char="Ø"/>
            </a:pPr>
            <a:endParaRPr lang="en-GB" sz="1400" dirty="0">
              <a:solidFill>
                <a:schemeClr val="tx1">
                  <a:lumMod val="85000"/>
                  <a:lumOff val="15000"/>
                </a:schemeClr>
              </a:solidFill>
            </a:endParaRPr>
          </a:p>
          <a:p>
            <a:pPr marL="742950" lvl="1" indent="-285750">
              <a:lnSpc>
                <a:spcPts val="1200"/>
              </a:lnSpc>
              <a:buFont typeface="Wingdings" panose="05000000000000000000" pitchFamily="2" charset="2"/>
              <a:buChar char="Ø"/>
            </a:pPr>
            <a:r>
              <a:rPr lang="en-ZA" sz="1400" b="1" dirty="0">
                <a:solidFill>
                  <a:schemeClr val="tx1">
                    <a:lumMod val="85000"/>
                    <a:lumOff val="15000"/>
                  </a:schemeClr>
                </a:solidFill>
              </a:rPr>
              <a:t>Robust regulatory regime </a:t>
            </a:r>
            <a:r>
              <a:rPr lang="en-ZA" sz="1400" dirty="0">
                <a:solidFill>
                  <a:schemeClr val="tx1">
                    <a:lumMod val="85000"/>
                    <a:lumOff val="15000"/>
                  </a:schemeClr>
                </a:solidFill>
              </a:rPr>
              <a:t>– confidence in the product continues to recover thanks to efforts by the Johannesburg Stock Exchange and the supervisory division of the South African Reserve Bank.</a:t>
            </a:r>
            <a:endParaRPr lang="en-GB" sz="1400" dirty="0">
              <a:solidFill>
                <a:schemeClr val="tx1">
                  <a:lumMod val="85000"/>
                  <a:lumOff val="15000"/>
                </a:schemeClr>
              </a:solidFill>
            </a:endParaRPr>
          </a:p>
        </p:txBody>
      </p:sp>
    </p:spTree>
    <p:extLst>
      <p:ext uri="{BB962C8B-B14F-4D97-AF65-F5344CB8AC3E}">
        <p14:creationId xmlns:p14="http://schemas.microsoft.com/office/powerpoint/2010/main" val="9660824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234BE60784FF42BE6A76BC17F61663" ma:contentTypeVersion="13" ma:contentTypeDescription="Create a new document." ma:contentTypeScope="" ma:versionID="8e82d015a1c5c0849cf0ab92563d4744">
  <xsd:schema xmlns:xsd="http://www.w3.org/2001/XMLSchema" xmlns:xs="http://www.w3.org/2001/XMLSchema" xmlns:p="http://schemas.microsoft.com/office/2006/metadata/properties" xmlns:ns3="53633b77-6907-47f2-ad9f-40a3c7f3d0c7" xmlns:ns4="35ca1811-21d3-47ed-970b-b186e283fd2d" targetNamespace="http://schemas.microsoft.com/office/2006/metadata/properties" ma:root="true" ma:fieldsID="25df0b75095216469569240220d60e85" ns3:_="" ns4:_="">
    <xsd:import namespace="53633b77-6907-47f2-ad9f-40a3c7f3d0c7"/>
    <xsd:import namespace="35ca1811-21d3-47ed-970b-b186e283fd2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633b77-6907-47f2-ad9f-40a3c7f3d0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5ca1811-21d3-47ed-970b-b186e283fd2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FD999F0-4D24-47D0-8A55-7E77B2BEEF45}">
  <ds:schemaRefs>
    <ds:schemaRef ds:uri="http://schemas.microsoft.com/sharepoint/v3/contenttype/forms"/>
  </ds:schemaRefs>
</ds:datastoreItem>
</file>

<file path=customXml/itemProps2.xml><?xml version="1.0" encoding="utf-8"?>
<ds:datastoreItem xmlns:ds="http://schemas.openxmlformats.org/officeDocument/2006/customXml" ds:itemID="{FB3DAA57-C8FD-49EB-9C2E-4D0AFDD87E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633b77-6907-47f2-ad9f-40a3c7f3d0c7"/>
    <ds:schemaRef ds:uri="35ca1811-21d3-47ed-970b-b186e283fd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5D9339-0AF9-4647-BDBE-06C31367ECF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5ca1811-21d3-47ed-970b-b186e283fd2d"/>
    <ds:schemaRef ds:uri="http://purl.org/dc/elements/1.1/"/>
    <ds:schemaRef ds:uri="http://schemas.microsoft.com/office/2006/metadata/properties"/>
    <ds:schemaRef ds:uri="53633b77-6907-47f2-ad9f-40a3c7f3d0c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2600</Words>
  <Application>Microsoft Office PowerPoint</Application>
  <PresentationFormat>On-screen Show (4:3)</PresentationFormat>
  <Paragraphs>295</Paragraphs>
  <Slides>27</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Arial Nova</vt:lpstr>
      <vt:lpstr>Calibri</vt:lpstr>
      <vt:lpstr>Tahoma</vt:lpstr>
      <vt:lpstr>Tw Cen MT</vt:lpstr>
      <vt:lpstr>Tw Cen MT Condensed</vt:lpstr>
      <vt:lpstr>Wingdings</vt:lpstr>
      <vt:lpstr>Wingdings 3</vt:lpstr>
      <vt:lpstr>Integral</vt:lpstr>
      <vt:lpstr>PowerPoint Presentation</vt:lpstr>
      <vt:lpstr>Agenda</vt:lpstr>
      <vt:lpstr>Introduction to securitisation</vt:lpstr>
      <vt:lpstr>Introduction to securitisation (continued)</vt:lpstr>
      <vt:lpstr>Introduction to securitisation (continued)</vt:lpstr>
      <vt:lpstr>Introduction to securitisation (continued)</vt:lpstr>
      <vt:lpstr>PowerPoint Presentation</vt:lpstr>
      <vt:lpstr>PowerPoint Presentation</vt:lpstr>
      <vt:lpstr>Introduction to securitisation</vt:lpstr>
      <vt:lpstr>Introduction to securitisation (continued)</vt:lpstr>
      <vt:lpstr>Introduction to securitisation</vt:lpstr>
      <vt:lpstr>State of the market</vt:lpstr>
      <vt:lpstr>State of the market</vt:lpstr>
      <vt:lpstr>State of the market</vt:lpstr>
      <vt:lpstr>State of the market</vt:lpstr>
      <vt:lpstr>State of the market</vt:lpstr>
      <vt:lpstr>Discussion of market impediments and possible solutions</vt:lpstr>
      <vt:lpstr>Discussion of market impediments and possible solutions</vt:lpstr>
      <vt:lpstr>Discussion of market impediments and possible solutions</vt:lpstr>
      <vt:lpstr>Discussion of market impediments and possible solutions</vt:lpstr>
      <vt:lpstr>Discussion of market impediments and possible solutions</vt:lpstr>
      <vt:lpstr>State of the market</vt:lpstr>
      <vt:lpstr>Closing / takeaways</vt:lpstr>
      <vt:lpstr>List of all contributors to the presentation</vt:lpstr>
      <vt:lpstr>SASF Members</vt:lpstr>
      <vt:lpstr>SMME funding and project finance</vt:lpstr>
      <vt:lpstr>Room to Run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Towers</dc:creator>
  <cp:lastModifiedBy>Pat Hebbert</cp:lastModifiedBy>
  <cp:revision>81</cp:revision>
  <dcterms:created xsi:type="dcterms:W3CDTF">2020-08-11T14:14:15Z</dcterms:created>
  <dcterms:modified xsi:type="dcterms:W3CDTF">2020-08-23T10:34:07Z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0x010100D8234BE60784FF42BE6A76BC17F61663</vt:lpwstr>
  </property>
</Properties>
</file>